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07" r:id="rId19"/>
    <p:sldId id="273" r:id="rId20"/>
    <p:sldId id="286" r:id="rId21"/>
    <p:sldId id="308" r:id="rId22"/>
    <p:sldId id="309" r:id="rId23"/>
    <p:sldId id="333" r:id="rId24"/>
    <p:sldId id="275" r:id="rId25"/>
    <p:sldId id="276" r:id="rId26"/>
    <p:sldId id="277" r:id="rId27"/>
    <p:sldId id="278" r:id="rId28"/>
    <p:sldId id="279" r:id="rId29"/>
    <p:sldId id="334" r:id="rId30"/>
    <p:sldId id="335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272" r:id="rId45"/>
    <p:sldId id="324" r:id="rId46"/>
    <p:sldId id="274" r:id="rId47"/>
    <p:sldId id="326" r:id="rId48"/>
    <p:sldId id="327" r:id="rId49"/>
    <p:sldId id="336" r:id="rId50"/>
    <p:sldId id="337" r:id="rId51"/>
    <p:sldId id="330" r:id="rId52"/>
    <p:sldId id="280" r:id="rId53"/>
    <p:sldId id="332" r:id="rId54"/>
    <p:sldId id="282" r:id="rId55"/>
    <p:sldId id="283" r:id="rId56"/>
    <p:sldId id="284" r:id="rId57"/>
    <p:sldId id="285" r:id="rId58"/>
  </p:sldIdLst>
  <p:sldSz cx="18288000" cy="10287000"/>
  <p:notesSz cx="6858000" cy="9144000"/>
  <p:embeddedFontLst>
    <p:embeddedFont>
      <p:font typeface="Pretendard Bold" panose="020B0600000101010101" charset="-127"/>
      <p:bold r:id="rId59"/>
    </p:embeddedFont>
    <p:embeddedFont>
      <p:font typeface="Pretendard ExtraBold" panose="020B0600000101010101" charset="-127"/>
      <p:bold r:id="rId60"/>
    </p:embeddedFont>
    <p:embeddedFont>
      <p:font typeface="Pretendard Medium" panose="020B0600000101010101" charset="-127"/>
      <p:bold r:id="rId61"/>
    </p:embeddedFont>
    <p:embeddedFont>
      <p:font typeface="Pretendard Regular" panose="020B0600000101010101" charset="-127"/>
      <p:regular r:id="rId62"/>
    </p:embeddedFont>
    <p:embeddedFont>
      <p:font typeface="Pretendard SemiBold" panose="020B0600000101010101" charset="-127"/>
      <p:bold r:id="rId63"/>
    </p:embeddedFont>
    <p:embeddedFont>
      <p:font typeface="SEBANG Gothic OTF Bold" panose="020B0600000101010101" charset="-127"/>
      <p:bold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8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.png"/><Relationship Id="rId7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67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7.png"/><Relationship Id="rId7" Type="http://schemas.openxmlformats.org/officeDocument/2006/relationships/image" Target="../media/image10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101.png"/><Relationship Id="rId9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8.png"/><Relationship Id="rId7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5" Type="http://schemas.openxmlformats.org/officeDocument/2006/relationships/image" Target="../media/image101.png"/><Relationship Id="rId10" Type="http://schemas.openxmlformats.org/officeDocument/2006/relationships/image" Target="../media/image108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1.png"/><Relationship Id="rId7" Type="http://schemas.openxmlformats.org/officeDocument/2006/relationships/image" Target="../media/image1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10" Type="http://schemas.openxmlformats.org/officeDocument/2006/relationships/image" Target="../media/image114.png"/><Relationship Id="rId4" Type="http://schemas.openxmlformats.org/officeDocument/2006/relationships/image" Target="../media/image122.png"/><Relationship Id="rId9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6.png"/><Relationship Id="rId7" Type="http://schemas.openxmlformats.org/officeDocument/2006/relationships/image" Target="../media/image1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0.png"/><Relationship Id="rId3" Type="http://schemas.openxmlformats.org/officeDocument/2006/relationships/image" Target="../media/image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16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01.png"/><Relationship Id="rId9" Type="http://schemas.openxmlformats.org/officeDocument/2006/relationships/image" Target="../media/image137.png"/><Relationship Id="rId14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01.png"/><Relationship Id="rId3" Type="http://schemas.openxmlformats.org/officeDocument/2006/relationships/image" Target="../media/image8.png"/><Relationship Id="rId7" Type="http://schemas.openxmlformats.org/officeDocument/2006/relationships/image" Target="../media/image144.png"/><Relationship Id="rId12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67.png"/><Relationship Id="rId14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9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76.png"/><Relationship Id="rId10" Type="http://schemas.openxmlformats.org/officeDocument/2006/relationships/image" Target="../media/image164.png"/><Relationship Id="rId4" Type="http://schemas.openxmlformats.org/officeDocument/2006/relationships/image" Target="../media/image8.png"/><Relationship Id="rId9" Type="http://schemas.openxmlformats.org/officeDocument/2006/relationships/image" Target="../media/image1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76.png"/><Relationship Id="rId7" Type="http://schemas.openxmlformats.org/officeDocument/2006/relationships/image" Target="../media/image1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61.png"/><Relationship Id="rId5" Type="http://schemas.openxmlformats.org/officeDocument/2006/relationships/image" Target="../media/image162.png"/><Relationship Id="rId10" Type="http://schemas.openxmlformats.org/officeDocument/2006/relationships/image" Target="../media/image172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76.png"/><Relationship Id="rId7" Type="http://schemas.openxmlformats.org/officeDocument/2006/relationships/image" Target="../media/image1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76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8.png"/><Relationship Id="rId7" Type="http://schemas.openxmlformats.org/officeDocument/2006/relationships/image" Target="../media/image197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76.png"/><Relationship Id="rId9" Type="http://schemas.openxmlformats.org/officeDocument/2006/relationships/image" Target="../media/image19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8.png"/><Relationship Id="rId7" Type="http://schemas.openxmlformats.org/officeDocument/2006/relationships/image" Target="../media/image20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76.png"/><Relationship Id="rId9" Type="http://schemas.openxmlformats.org/officeDocument/2006/relationships/image" Target="../media/image2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8.png"/><Relationship Id="rId7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76.png"/><Relationship Id="rId9" Type="http://schemas.openxmlformats.org/officeDocument/2006/relationships/image" Target="../media/image2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8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76.png"/><Relationship Id="rId9" Type="http://schemas.openxmlformats.org/officeDocument/2006/relationships/image" Target="../media/image2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76.png"/><Relationship Id="rId4" Type="http://schemas.openxmlformats.org/officeDocument/2006/relationships/image" Target="../media/image8.png"/><Relationship Id="rId9" Type="http://schemas.openxmlformats.org/officeDocument/2006/relationships/image" Target="../media/image2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8.png"/><Relationship Id="rId7" Type="http://schemas.openxmlformats.org/officeDocument/2006/relationships/image" Target="../media/image230.png"/><Relationship Id="rId12" Type="http://schemas.openxmlformats.org/officeDocument/2006/relationships/image" Target="../media/image226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76.png"/><Relationship Id="rId9" Type="http://schemas.openxmlformats.org/officeDocument/2006/relationships/image" Target="../media/image2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238.png"/><Relationship Id="rId4" Type="http://schemas.openxmlformats.org/officeDocument/2006/relationships/image" Target="../media/image2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76.png"/><Relationship Id="rId7" Type="http://schemas.openxmlformats.org/officeDocument/2006/relationships/image" Target="../media/image236.png"/><Relationship Id="rId12" Type="http://schemas.openxmlformats.org/officeDocument/2006/relationships/image" Target="../media/image2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8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53.png"/><Relationship Id="rId5" Type="http://schemas.openxmlformats.org/officeDocument/2006/relationships/image" Target="../media/image213.png"/><Relationship Id="rId10" Type="http://schemas.openxmlformats.org/officeDocument/2006/relationships/image" Target="../media/image252.png"/><Relationship Id="rId4" Type="http://schemas.openxmlformats.org/officeDocument/2006/relationships/image" Target="../media/image248.png"/><Relationship Id="rId9" Type="http://schemas.openxmlformats.org/officeDocument/2006/relationships/image" Target="../media/image2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8.png"/><Relationship Id="rId7" Type="http://schemas.openxmlformats.org/officeDocument/2006/relationships/image" Target="../media/image25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5" Type="http://schemas.openxmlformats.org/officeDocument/2006/relationships/image" Target="../media/image223.png"/><Relationship Id="rId4" Type="http://schemas.openxmlformats.org/officeDocument/2006/relationships/image" Target="../media/image76.png"/><Relationship Id="rId9" Type="http://schemas.openxmlformats.org/officeDocument/2006/relationships/image" Target="../media/image25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8.png"/><Relationship Id="rId7" Type="http://schemas.openxmlformats.org/officeDocument/2006/relationships/image" Target="../media/image261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23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64.png"/><Relationship Id="rId7" Type="http://schemas.openxmlformats.org/officeDocument/2006/relationships/image" Target="../media/image265.png"/><Relationship Id="rId12" Type="http://schemas.openxmlformats.org/officeDocument/2006/relationships/image" Target="../media/image269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68.png"/><Relationship Id="rId5" Type="http://schemas.openxmlformats.org/officeDocument/2006/relationships/image" Target="../media/image76.png"/><Relationship Id="rId10" Type="http://schemas.openxmlformats.org/officeDocument/2006/relationships/image" Target="../media/image267.png"/><Relationship Id="rId4" Type="http://schemas.openxmlformats.org/officeDocument/2006/relationships/image" Target="../media/image8.png"/><Relationship Id="rId9" Type="http://schemas.openxmlformats.org/officeDocument/2006/relationships/image" Target="../media/image2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76.png"/><Relationship Id="rId4" Type="http://schemas.openxmlformats.org/officeDocument/2006/relationships/image" Target="../media/image8.png"/><Relationship Id="rId9" Type="http://schemas.openxmlformats.org/officeDocument/2006/relationships/image" Target="../media/image26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8.png"/><Relationship Id="rId7" Type="http://schemas.openxmlformats.org/officeDocument/2006/relationships/image" Target="../media/image275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10" Type="http://schemas.openxmlformats.org/officeDocument/2006/relationships/image" Target="../media/image223.png"/><Relationship Id="rId4" Type="http://schemas.openxmlformats.org/officeDocument/2006/relationships/image" Target="../media/image76.png"/><Relationship Id="rId9" Type="http://schemas.openxmlformats.org/officeDocument/2006/relationships/image" Target="../media/image2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3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76.png"/><Relationship Id="rId7" Type="http://schemas.openxmlformats.org/officeDocument/2006/relationships/image" Target="../media/image2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81.png"/><Relationship Id="rId5" Type="http://schemas.openxmlformats.org/officeDocument/2006/relationships/image" Target="../media/image240.png"/><Relationship Id="rId10" Type="http://schemas.openxmlformats.org/officeDocument/2006/relationships/image" Target="../media/image246.png"/><Relationship Id="rId4" Type="http://schemas.openxmlformats.org/officeDocument/2006/relationships/image" Target="../media/image239.png"/><Relationship Id="rId9" Type="http://schemas.openxmlformats.org/officeDocument/2006/relationships/image" Target="../media/image2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8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8255000"/>
            <a:ext cx="6553200" cy="2209800"/>
          </a:xfrm>
          <a:prstGeom prst="rect">
            <a:avLst/>
          </a:prstGeom>
          <a:effectLst>
            <a:outerShdw blurRad="102794" dist="101719" dir="15780000">
              <a:srgbClr val="000000">
                <a:alpha val="11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50000" y="-88900"/>
            <a:ext cx="11938000" cy="2882900"/>
          </a:xfrm>
          <a:prstGeom prst="rect">
            <a:avLst/>
          </a:prstGeom>
          <a:effectLst>
            <a:outerShdw blurRad="237030" dist="132794" dir="1554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3175000"/>
            <a:ext cx="1016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0" y="3175000"/>
            <a:ext cx="1016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0" y="6453322"/>
            <a:ext cx="9423400" cy="889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01200" y="6720022"/>
            <a:ext cx="1435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404040"/>
                </a:solidFill>
                <a:ea typeface="Pretendard Medium"/>
              </a:rPr>
              <a:t>김민주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32100" y="4241800"/>
            <a:ext cx="126238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800" b="1" i="0" u="none" strike="noStrike" dirty="0">
                <a:solidFill>
                  <a:srgbClr val="076FC9"/>
                </a:solidFill>
                <a:ea typeface="SEBANG Gothic OTF Bold"/>
              </a:rPr>
              <a:t>내</a:t>
            </a:r>
            <a:r>
              <a:rPr lang="en-US" sz="10800" b="1" i="0" u="none" strike="noStrike" dirty="0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10800" b="1" i="0" u="none" strike="noStrike" dirty="0">
                <a:solidFill>
                  <a:srgbClr val="076FC9"/>
                </a:solidFill>
                <a:ea typeface="SEBANG Gothic OTF Bold"/>
              </a:rPr>
              <a:t>감</a:t>
            </a:r>
            <a:r>
              <a:rPr lang="en-US" sz="10800" b="1" i="0" u="none" strike="noStrike" dirty="0">
                <a:solidFill>
                  <a:srgbClr val="076FC9"/>
                </a:solidFill>
                <a:latin typeface="SEBANG Gothic OTF Bold"/>
              </a:rPr>
              <a:t>! </a:t>
            </a:r>
            <a:r>
              <a:rPr lang="ko-KR" sz="10800" b="1" i="0" u="none" strike="noStrike" dirty="0">
                <a:solidFill>
                  <a:srgbClr val="076FC9"/>
                </a:solidFill>
                <a:ea typeface="SEBANG Gothic OTF Bold"/>
              </a:rPr>
              <a:t>니</a:t>
            </a:r>
            <a:r>
              <a:rPr lang="en-US" sz="10800" b="1" i="0" u="none" strike="noStrike" dirty="0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10800" b="1" i="0" u="none" strike="noStrike" dirty="0">
                <a:solidFill>
                  <a:srgbClr val="076FC9"/>
                </a:solidFill>
                <a:ea typeface="SEBANG Gothic OTF Bold"/>
              </a:rPr>
              <a:t>감</a:t>
            </a:r>
            <a:r>
              <a:rPr lang="en-US" sz="10800" b="1" i="0" u="none" strike="noStrike" dirty="0">
                <a:solidFill>
                  <a:srgbClr val="076FC9"/>
                </a:solidFill>
                <a:latin typeface="SEBANG Gothic OTF Bold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59600" y="3302000"/>
            <a:ext cx="4356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600" b="0" i="0" u="none" strike="noStrike" dirty="0">
                <a:solidFill>
                  <a:srgbClr val="076FC9"/>
                </a:solidFill>
                <a:latin typeface="Pretendard SemiBold"/>
              </a:rPr>
              <a:t>2</a:t>
            </a:r>
            <a:r>
              <a:rPr lang="ko-KR" sz="4600" b="0" i="0" u="none" strike="noStrike" dirty="0">
                <a:solidFill>
                  <a:srgbClr val="076FC9"/>
                </a:solidFill>
                <a:ea typeface="Pretendard SemiBold"/>
              </a:rPr>
              <a:t>차</a:t>
            </a:r>
            <a:r>
              <a:rPr lang="en-US" sz="4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4600" b="0" i="0" u="none" strike="noStrike" dirty="0">
                <a:solidFill>
                  <a:srgbClr val="076FC9"/>
                </a:solidFill>
                <a:ea typeface="Pretendard SemiBold"/>
              </a:rPr>
              <a:t>프로젝트</a:t>
            </a:r>
            <a:r>
              <a:rPr lang="en-US" sz="4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4600" b="0" i="0" u="none" strike="noStrike" dirty="0">
                <a:solidFill>
                  <a:srgbClr val="076FC9"/>
                </a:solidFill>
                <a:ea typeface="Pretendard SemiBold"/>
              </a:rPr>
              <a:t>발표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801350" y="6885122"/>
            <a:ext cx="2794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96600" y="6720022"/>
            <a:ext cx="1435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404040"/>
                </a:solidFill>
                <a:ea typeface="Pretendard Medium"/>
              </a:rPr>
              <a:t>김지민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096750" y="6885122"/>
            <a:ext cx="279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582150" y="6885122"/>
            <a:ext cx="279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0000">
            <a:off x="2643727" y="7087461"/>
            <a:ext cx="2755900" cy="2755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382000" y="6720022"/>
            <a:ext cx="1435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 err="1">
                <a:solidFill>
                  <a:srgbClr val="404040"/>
                </a:solidFill>
                <a:ea typeface="Pretendard Medium"/>
              </a:rPr>
              <a:t>윤종승</a:t>
            </a:r>
            <a:endParaRPr lang="ko-KR" sz="2200" b="0" i="0" u="none" strike="noStrike" dirty="0">
              <a:solidFill>
                <a:srgbClr val="404040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15800" y="6720022"/>
            <a:ext cx="1435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404040"/>
                </a:solidFill>
                <a:ea typeface="Pretendard Medium"/>
              </a:rPr>
              <a:t>이경진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F7F23FEE-C37C-6770-9E6D-7894A51E629A}"/>
              </a:ext>
            </a:extLst>
          </p:cNvPr>
          <p:cNvSpPr txBox="1"/>
          <p:nvPr/>
        </p:nvSpPr>
        <p:spPr>
          <a:xfrm>
            <a:off x="4724400" y="6671608"/>
            <a:ext cx="3575050" cy="60152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절어서 한국속으로</a:t>
            </a:r>
            <a:endParaRPr lang="ko-KR" sz="3000" b="0" i="0" u="none" strike="noStrike" dirty="0">
              <a:solidFill>
                <a:srgbClr val="076FC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35814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3390900"/>
            <a:ext cx="162433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3390900"/>
            <a:ext cx="57912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3390900"/>
            <a:ext cx="6172200" cy="613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400" y="3390900"/>
            <a:ext cx="4343400" cy="617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60500" y="2006600"/>
            <a:ext cx="27813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Figma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390900"/>
            <a:ext cx="162433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3390900"/>
            <a:ext cx="48133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800" y="3390900"/>
            <a:ext cx="39497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800" y="3390900"/>
            <a:ext cx="6096000" cy="617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2006600"/>
            <a:ext cx="35814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60500" y="2006600"/>
            <a:ext cx="27813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Figma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390900"/>
            <a:ext cx="162433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3390900"/>
            <a:ext cx="57277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700" y="3390900"/>
            <a:ext cx="33528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006600"/>
            <a:ext cx="3581400" cy="889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60500" y="2006600"/>
            <a:ext cx="27813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Figma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390900"/>
            <a:ext cx="162433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390900"/>
            <a:ext cx="51943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3390900"/>
            <a:ext cx="69596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006600"/>
            <a:ext cx="3581400" cy="889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60500" y="2006600"/>
            <a:ext cx="27813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Figma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1219200"/>
            <a:ext cx="96266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28956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6223000"/>
            <a:ext cx="10998200" cy="3594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60500" y="2006600"/>
            <a:ext cx="20320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ERD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0546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4203700"/>
            <a:ext cx="13296900" cy="3746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60500" y="2006600"/>
            <a:ext cx="4089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Flow 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0546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3733800"/>
            <a:ext cx="11176000" cy="511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60500" y="2006600"/>
            <a:ext cx="4089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Flow 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3403600"/>
            <a:ext cx="9880600" cy="568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054600" cy="889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60500" y="2006600"/>
            <a:ext cx="4089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Flow Chart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5118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3390900"/>
            <a:ext cx="9550400" cy="6248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60500" y="2006600"/>
            <a:ext cx="45466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프로젝트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378700"/>
            <a:ext cx="68326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248900" y="5219700"/>
            <a:ext cx="112903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60500" y="7378700"/>
            <a:ext cx="59055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프로젝트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수행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7226300"/>
            <a:ext cx="16484600" cy="121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5321300"/>
            <a:ext cx="16484600" cy="121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87600" y="5956300"/>
            <a:ext cx="3048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43900" y="5905500"/>
            <a:ext cx="304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465300" y="5905500"/>
            <a:ext cx="304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87600" y="7823200"/>
            <a:ext cx="304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452600" y="7823200"/>
            <a:ext cx="304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43900" y="7823200"/>
            <a:ext cx="3048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006600"/>
            <a:ext cx="2514600" cy="889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4000" y="5664200"/>
            <a:ext cx="901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76FC9"/>
                </a:solidFill>
                <a:latin typeface="Pretendard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46400" y="5765800"/>
            <a:ext cx="1955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40404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구성</a:t>
            </a:r>
            <a:r>
              <a:rPr lang="en-US" sz="2400" b="0" i="0" u="none" strike="noStrike">
                <a:solidFill>
                  <a:srgbClr val="40404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및</a:t>
            </a:r>
            <a:r>
              <a:rPr lang="en-US" sz="2400" b="0" i="0" u="none" strike="noStrike">
                <a:solidFill>
                  <a:srgbClr val="40404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역할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0300" y="5613400"/>
            <a:ext cx="901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76FC9"/>
                </a:solidFill>
                <a:latin typeface="Pretendard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15400" y="5727700"/>
            <a:ext cx="1955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프로젝트</a:t>
            </a:r>
            <a:r>
              <a:rPr lang="en-US" sz="2400" b="0" i="0" u="none" strike="noStrike">
                <a:solidFill>
                  <a:srgbClr val="40404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01700" y="5613400"/>
            <a:ext cx="901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76FC9"/>
                </a:solidFill>
                <a:latin typeface="Pretendard Extra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36800" y="5727700"/>
            <a:ext cx="1638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개발</a:t>
            </a:r>
            <a:r>
              <a:rPr lang="en-US" sz="2400" b="0" i="0" u="none" strike="noStrike">
                <a:solidFill>
                  <a:srgbClr val="40404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환경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4000" y="7531100"/>
            <a:ext cx="901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76FC9"/>
                </a:solidFill>
                <a:latin typeface="Pretendard Extra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59100" y="7645400"/>
            <a:ext cx="2336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프로젝트</a:t>
            </a:r>
            <a:r>
              <a:rPr lang="en-US" sz="2400" b="0" i="0" u="none" strike="noStrike">
                <a:solidFill>
                  <a:srgbClr val="40404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수행</a:t>
            </a:r>
            <a:r>
              <a:rPr lang="en-US" sz="2400" b="0" i="0" u="none" strike="noStrike">
                <a:solidFill>
                  <a:srgbClr val="40404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절차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76300" y="7531100"/>
            <a:ext cx="901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76FC9"/>
                </a:solidFill>
                <a:latin typeface="Pretendard ExtraBold"/>
              </a:rPr>
              <a:t>06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011400" y="7645400"/>
            <a:ext cx="18669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자체</a:t>
            </a:r>
            <a:r>
              <a:rPr lang="en-US" sz="2400" b="0" i="0" u="none" strike="noStrike">
                <a:solidFill>
                  <a:srgbClr val="40404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평가</a:t>
            </a:r>
            <a:r>
              <a:rPr lang="en-US" sz="2400" b="0" i="0" u="none" strike="noStrike">
                <a:solidFill>
                  <a:srgbClr val="40404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의견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80300" y="7531100"/>
            <a:ext cx="901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76FC9"/>
                </a:solidFill>
                <a:latin typeface="Pretendard ExtraBold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02700" y="7645400"/>
            <a:ext cx="2413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프로젝트</a:t>
            </a:r>
            <a:r>
              <a:rPr lang="en-US" sz="2400" b="0" i="0" u="none" strike="noStrike">
                <a:solidFill>
                  <a:srgbClr val="40404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수행</a:t>
            </a:r>
            <a:r>
              <a:rPr lang="en-US" sz="2400" b="0" i="0" u="none" strike="noStrike">
                <a:solidFill>
                  <a:srgbClr val="40404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SemiBold"/>
              </a:rPr>
              <a:t>결과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9200" y="2006600"/>
            <a:ext cx="2057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700" y="3263900"/>
            <a:ext cx="4140200" cy="491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4203700"/>
            <a:ext cx="26035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3860800"/>
            <a:ext cx="8432800" cy="4318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메인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200" y="4457700"/>
            <a:ext cx="2374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드롭다운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메뉴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1300" y="3619500"/>
            <a:ext cx="2654300" cy="698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39900" y="3759200"/>
            <a:ext cx="2184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기본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1300" y="5969000"/>
            <a:ext cx="2654300" cy="698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39900" y="6096000"/>
            <a:ext cx="2184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로그인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할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200" y="8483600"/>
            <a:ext cx="2603500" cy="939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140000">
            <a:off x="12903200" y="3784600"/>
            <a:ext cx="1041400" cy="6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380000">
            <a:off x="3454400" y="4749800"/>
            <a:ext cx="19177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6375400" y="8267700"/>
            <a:ext cx="1854200" cy="6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44600" y="6858000"/>
            <a:ext cx="3873500" cy="1168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08100" y="4686300"/>
            <a:ext cx="3810000" cy="914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5900" y="5321300"/>
            <a:ext cx="1778000" cy="3581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064500" y="8737600"/>
            <a:ext cx="2374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이미지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슬라이드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538CDAE8-1289-04BD-47A0-74912E56C0FB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695700"/>
            <a:ext cx="8978900" cy="546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9800" y="6235700"/>
            <a:ext cx="4445000" cy="1231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메인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01700" y="6375400"/>
            <a:ext cx="43561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관리자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추천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축제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-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클릭시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해당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홈페이지로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이동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3695700"/>
            <a:ext cx="3937000" cy="1816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1700" y="3937000"/>
            <a:ext cx="32258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관광지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문화시설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레포츠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쇼핑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음식점</a:t>
            </a:r>
            <a:b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</a:b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랜덤으로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1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개씩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노출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7860000">
            <a:off x="4381500" y="4775200"/>
            <a:ext cx="6096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740000">
            <a:off x="12890500" y="6985000"/>
            <a:ext cx="787400" cy="101600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BD4BFA0A-7A66-CEAE-E4B9-60824F289D89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086100"/>
            <a:ext cx="7137400" cy="706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메인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페이지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500" y="2006600"/>
            <a:ext cx="6108700" cy="152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065000" y="2324100"/>
            <a:ext cx="54864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리뷰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/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자유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게시판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좋아요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많은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TOP  4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-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클릭시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해당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상세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페이지로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이동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7251700"/>
            <a:ext cx="4356100" cy="152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8040000">
            <a:off x="4610100" y="8509000"/>
            <a:ext cx="15240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140000">
            <a:off x="8915400" y="3162300"/>
            <a:ext cx="2768600" cy="10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39800" y="7569200"/>
            <a:ext cx="39751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문의게시판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바로가기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-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클릭</a:t>
            </a:r>
            <a:r>
              <a:rPr lang="en-US" altLang="ko-KR" sz="2600" b="0" i="0" u="none" strike="noStrike" dirty="0">
                <a:solidFill>
                  <a:srgbClr val="076FC9"/>
                </a:solidFill>
                <a:ea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시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문의게시판으로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이동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827FBEBF-F234-BBAC-2B9A-90E35139C31C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61722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0" y="3263900"/>
            <a:ext cx="8890000" cy="246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0" y="6515100"/>
            <a:ext cx="88900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556000"/>
            <a:ext cx="6172200" cy="203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070600"/>
            <a:ext cx="6172200" cy="203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60500" y="2006600"/>
            <a:ext cx="52959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API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데이터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저장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2895600" cy="88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5575300"/>
            <a:ext cx="26670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3340100"/>
            <a:ext cx="8915400" cy="588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720000">
            <a:off x="4102100" y="5549900"/>
            <a:ext cx="27305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120000">
            <a:off x="5257800" y="3302000"/>
            <a:ext cx="1346200" cy="101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60500" y="2006600"/>
            <a:ext cx="19431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호텔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9600" y="5778500"/>
            <a:ext cx="1905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최신순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1943100"/>
            <a:ext cx="26670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9900" y="3695700"/>
            <a:ext cx="2501900" cy="4470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727700" y="2146300"/>
            <a:ext cx="12192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총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개수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940000">
            <a:off x="12179300" y="3810000"/>
            <a:ext cx="25400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800" y="2451100"/>
            <a:ext cx="2667000" cy="876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833600" y="2654300"/>
            <a:ext cx="1562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필터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모달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740000">
            <a:off x="7848600" y="3517900"/>
            <a:ext cx="31369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1917700"/>
            <a:ext cx="3276600" cy="876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271000" y="2082800"/>
            <a:ext cx="3073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적용된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필터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항목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7500" y="7048500"/>
            <a:ext cx="2552700" cy="876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76400" y="7251700"/>
            <a:ext cx="23622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예정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2895600" cy="88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5715000"/>
            <a:ext cx="26670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11600" y="6096000"/>
            <a:ext cx="12065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60500" y="2006600"/>
            <a:ext cx="19431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호텔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59000" y="5905500"/>
            <a:ext cx="8382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32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900" y="8801100"/>
            <a:ext cx="2984500" cy="876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07700" y="9004300"/>
            <a:ext cx="2146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 err="1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페이지네이션</a:t>
            </a:r>
            <a:endParaRPr lang="ko-KR" sz="3000" b="1" i="0" u="none" strike="noStrike" dirty="0">
              <a:solidFill>
                <a:srgbClr val="076FC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73100" y="2895600"/>
            <a:ext cx="32766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100" y="4292600"/>
            <a:ext cx="8064500" cy="369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60000">
            <a:off x="8877300" y="8559800"/>
            <a:ext cx="17653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560000">
            <a:off x="12611100" y="4267200"/>
            <a:ext cx="2514600" cy="101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500100" y="3073400"/>
            <a:ext cx="3073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상세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이동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568700"/>
            <a:ext cx="8521700" cy="5549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4330700" cy="889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60500" y="2006600"/>
            <a:ext cx="34417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즐길거리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5905500"/>
            <a:ext cx="26670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600000">
            <a:off x="4076700" y="5791200"/>
            <a:ext cx="29083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920000">
            <a:off x="5842000" y="3683000"/>
            <a:ext cx="1524000" cy="10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79600" y="6096000"/>
            <a:ext cx="1905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최신순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2451100"/>
            <a:ext cx="2667000" cy="876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42100" y="2654300"/>
            <a:ext cx="12192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총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100000">
            <a:off x="12103100" y="4203700"/>
            <a:ext cx="24003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4800" y="3124200"/>
            <a:ext cx="2667000" cy="876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833600" y="3314700"/>
            <a:ext cx="1562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필터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모달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320000">
            <a:off x="7289800" y="3949700"/>
            <a:ext cx="35433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100" y="2451100"/>
            <a:ext cx="3276600" cy="87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01700" y="4368800"/>
            <a:ext cx="4368800" cy="306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194800" y="2628900"/>
            <a:ext cx="3073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적용된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필터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항목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5715000"/>
            <a:ext cx="2667000" cy="87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911600" y="6096000"/>
            <a:ext cx="1181100" cy="101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159000" y="5905500"/>
            <a:ext cx="8382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32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900" y="8801100"/>
            <a:ext cx="2984500" cy="876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07700" y="9004300"/>
            <a:ext cx="2146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페이지네이션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3100" y="2895600"/>
            <a:ext cx="32766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60000">
            <a:off x="8877300" y="8559800"/>
            <a:ext cx="1765300" cy="101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00100" y="3073400"/>
            <a:ext cx="3073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상세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006600"/>
            <a:ext cx="4330700" cy="88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700" y="4292600"/>
            <a:ext cx="8102600" cy="3708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60500" y="2006600"/>
            <a:ext cx="34417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즐길거리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560000">
            <a:off x="12611100" y="4267200"/>
            <a:ext cx="2514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4330700" cy="88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2895600"/>
            <a:ext cx="7391400" cy="6705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60500" y="2006600"/>
            <a:ext cx="34417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 dirty="0" err="1">
                <a:solidFill>
                  <a:srgbClr val="076FC9"/>
                </a:solidFill>
                <a:ea typeface="SEBANG Gothic OTF Bold"/>
              </a:rPr>
              <a:t>즐길거리</a:t>
            </a:r>
            <a:endParaRPr lang="ko-KR" sz="5500" b="0" i="0" u="none" strike="noStrike" dirty="0">
              <a:solidFill>
                <a:srgbClr val="076FC9"/>
              </a:solidFill>
              <a:ea typeface="SEBANG Gothic OTF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8318500"/>
            <a:ext cx="39116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920000">
            <a:off x="4800600" y="8102600"/>
            <a:ext cx="16129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140000">
            <a:off x="5003800" y="8013700"/>
            <a:ext cx="6972300" cy="10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22400" y="8509000"/>
            <a:ext cx="339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리스트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페이지로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이동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4051300"/>
            <a:ext cx="33020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80000">
            <a:off x="12674600" y="4470400"/>
            <a:ext cx="965200" cy="101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173200" y="4254500"/>
            <a:ext cx="2247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카드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슬라이드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4500" y="2006600"/>
            <a:ext cx="3581400" cy="87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800000">
            <a:off x="7937500" y="3352800"/>
            <a:ext cx="20447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356600" y="2184400"/>
            <a:ext cx="3048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상세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페이지로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이동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3975100"/>
            <a:ext cx="8966200" cy="452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733" y="7473043"/>
            <a:ext cx="2667000" cy="87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3633" y="7663543"/>
            <a:ext cx="2247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상세정보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출력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300" y="7251700"/>
            <a:ext cx="2273300" cy="87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709900" y="7454900"/>
            <a:ext cx="1562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지도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출력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2679700"/>
            <a:ext cx="3860800" cy="876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861300" y="2870200"/>
            <a:ext cx="339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리스트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페이지로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이동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100" y="3556000"/>
            <a:ext cx="2667000" cy="876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67000" y="3746500"/>
            <a:ext cx="2247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홈페이지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540000" flipV="1">
            <a:off x="4587367" y="7446079"/>
            <a:ext cx="1912235" cy="15577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0000">
            <a:off x="13703300" y="7429500"/>
            <a:ext cx="16764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380000">
            <a:off x="14706600" y="4279900"/>
            <a:ext cx="6858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9000000">
            <a:off x="11353800" y="3606800"/>
            <a:ext cx="21463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2006600"/>
            <a:ext cx="4330700" cy="889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00" y="3289300"/>
            <a:ext cx="4787900" cy="1193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" y="5054600"/>
            <a:ext cx="4762500" cy="1485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01600" y="1435100"/>
            <a:ext cx="5143500" cy="1930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60500" y="2006600"/>
            <a:ext cx="34417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즐길거리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543300"/>
            <a:ext cx="2654300" cy="265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8928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6400800"/>
            <a:ext cx="16294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77000" y="6400800"/>
            <a:ext cx="53213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0" y="3594100"/>
            <a:ext cx="2654300" cy="265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692900"/>
            <a:ext cx="2654300" cy="265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0" y="6756400"/>
            <a:ext cx="2654300" cy="265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00" y="7137400"/>
            <a:ext cx="1600200" cy="176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3975100"/>
            <a:ext cx="1663700" cy="179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1300" y="3911600"/>
            <a:ext cx="1384300" cy="203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3500" y="7264400"/>
            <a:ext cx="1739900" cy="1638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44600" y="2006600"/>
            <a:ext cx="53848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팀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구성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및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역할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60900" y="3556000"/>
            <a:ext cx="1524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ExtraBold"/>
              </a:rPr>
              <a:t>윤종승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3600" y="6718300"/>
            <a:ext cx="1524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ExtraBold"/>
              </a:rPr>
              <a:t>김지민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15900" y="3556000"/>
            <a:ext cx="1524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ExtraBold"/>
              </a:rPr>
              <a:t>김민주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41300" y="6718300"/>
            <a:ext cx="1524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ExtraBold"/>
              </a:rPr>
              <a:t>이경진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86300" y="42418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호텔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31000" y="42545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404040"/>
                </a:solidFill>
                <a:latin typeface="Pretendard Regular"/>
              </a:rPr>
              <a:t>DB </a:t>
            </a: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관리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86300" y="74549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메인페이지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56400" y="74549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404040"/>
                </a:solidFill>
                <a:latin typeface="Pretendard Regular"/>
              </a:rPr>
              <a:t>DB </a:t>
            </a: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관리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15900" y="42545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리뷰</a:t>
            </a:r>
            <a:r>
              <a:rPr lang="en-US" sz="26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게시판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24100" y="74295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메인페이지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66700" y="74295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로그인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15900" y="48006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자유</a:t>
            </a:r>
            <a:r>
              <a:rPr lang="en-US" sz="26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게시판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660900" y="48514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필터</a:t>
            </a:r>
            <a:r>
              <a:rPr lang="en-US" sz="26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기능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673600" y="53975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페이지네이션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43700" y="48133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404040"/>
                </a:solidFill>
                <a:latin typeface="Pretendard Regular"/>
              </a:rPr>
              <a:t>API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686300" y="80772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즐길거리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43700" y="81026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404040"/>
                </a:solidFill>
                <a:latin typeface="Pretendard Regular"/>
              </a:rPr>
              <a:t>API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941300" y="79756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회원가입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966700" y="85725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마이페이지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024100" y="79756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문의</a:t>
            </a:r>
            <a:r>
              <a:rPr lang="en-US" sz="26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게시판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024100" y="85725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404040"/>
                </a:solidFill>
                <a:latin typeface="Pretendard Regular"/>
              </a:rPr>
              <a:t>DB </a:t>
            </a: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관리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43700" y="5384800"/>
            <a:ext cx="213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4040"/>
                </a:solidFill>
                <a:ea typeface="Pretendard Regular"/>
              </a:rPr>
              <a:t>메인페이지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3492500"/>
            <a:ext cx="8216900" cy="462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0" y="7112000"/>
            <a:ext cx="2273300" cy="87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214600" y="7302500"/>
            <a:ext cx="1562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지도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출력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2438400"/>
            <a:ext cx="3860800" cy="876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912100" y="2616200"/>
            <a:ext cx="339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리스트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페이지로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이동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0000">
            <a:off x="13411200" y="7061200"/>
            <a:ext cx="1574800" cy="10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080000">
            <a:off x="13843000" y="4978400"/>
            <a:ext cx="12573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8820000">
            <a:off x="11417300" y="3238500"/>
            <a:ext cx="15240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2006600"/>
            <a:ext cx="2895600" cy="889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289300"/>
            <a:ext cx="47879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5054600"/>
            <a:ext cx="4762500" cy="148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57400" y="1473200"/>
            <a:ext cx="2641600" cy="3314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60500" y="2006600"/>
            <a:ext cx="19431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호텔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06600" y="5168900"/>
            <a:ext cx="2667000" cy="876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922500" y="5359400"/>
            <a:ext cx="2247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홈페이지</a:t>
            </a:r>
            <a:r>
              <a:rPr lang="en-US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이동</a:t>
            </a: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8BD37D1E-611C-EA5B-3C30-D5BC3FEFEF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7733" y="7473043"/>
            <a:ext cx="2667000" cy="876300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4A6EAE1F-3EAE-5ED9-5446-C8F3C9F722F9}"/>
              </a:ext>
            </a:extLst>
          </p:cNvPr>
          <p:cNvSpPr txBox="1"/>
          <p:nvPr/>
        </p:nvSpPr>
        <p:spPr>
          <a:xfrm>
            <a:off x="2193633" y="7663543"/>
            <a:ext cx="2247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상세정보</a:t>
            </a:r>
            <a:r>
              <a:rPr lang="en-US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000" b="1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출력</a:t>
            </a: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2144B06D-1286-FFA8-4849-6EA71D190C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540000" flipV="1">
            <a:off x="4587367" y="7446079"/>
            <a:ext cx="1912235" cy="1557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5372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3530600"/>
            <a:ext cx="3975100" cy="627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3505200"/>
            <a:ext cx="43942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0" y="6121400"/>
            <a:ext cx="546100" cy="546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06500" y="20447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회원가입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페이지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8200" y="2781300"/>
            <a:ext cx="4076700" cy="152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496800" y="30988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프론트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실시간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유효성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체크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-&gt;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에러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메시지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출력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8200" y="5600700"/>
            <a:ext cx="45212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8200" y="5003800"/>
            <a:ext cx="3505200" cy="533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509500" y="5918200"/>
            <a:ext cx="42037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비밀번호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문자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숫자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특수기호</a:t>
            </a:r>
          </a:p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입력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확인되면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초록색으로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변경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68200" y="7569200"/>
            <a:ext cx="3911600" cy="1803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68200" y="2197100"/>
            <a:ext cx="2908300" cy="35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560000">
            <a:off x="9804400" y="3251200"/>
            <a:ext cx="21590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500000">
            <a:off x="9664700" y="5384800"/>
            <a:ext cx="2590800" cy="10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446000" y="7797800"/>
            <a:ext cx="36195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3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차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구현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예정</a:t>
            </a:r>
          </a:p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이메일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인증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닉네임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전화번호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중복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확인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0812AA10-EA33-86FC-E7A6-94935DAA583C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0" y="4660900"/>
            <a:ext cx="3937000" cy="430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4660900"/>
            <a:ext cx="5080000" cy="445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로그인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3340100"/>
            <a:ext cx="4749800" cy="97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01265" y="3606800"/>
            <a:ext cx="4394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이메일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비밀번호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입력으로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로그인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3606800"/>
            <a:ext cx="444500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44600" y="3619500"/>
            <a:ext cx="20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76FC9"/>
                </a:solidFill>
                <a:latin typeface="Pretendard SemiBold"/>
              </a:rPr>
              <a:t>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800" y="3606800"/>
            <a:ext cx="444500" cy="444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035800" y="3619500"/>
            <a:ext cx="20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76FC9"/>
                </a:solidFill>
                <a:latin typeface="Pretendard SemiBold"/>
              </a:rPr>
              <a:t>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6500" y="3340100"/>
            <a:ext cx="3911600" cy="977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4800" y="6985000"/>
            <a:ext cx="46228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76200" y="5334000"/>
            <a:ext cx="4749800" cy="1485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772400" y="3606800"/>
            <a:ext cx="34798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600" b="0" i="0" u="none" strike="noStrike">
                <a:solidFill>
                  <a:srgbClr val="076FC9"/>
                </a:solidFill>
                <a:latin typeface="Pretendard SemiBold"/>
                <a:ea typeface="Pretendard SemiBold"/>
              </a:rPr>
              <a:t>이메일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비밀번호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틀릴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경우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1700" y="3606800"/>
            <a:ext cx="444500" cy="444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407900" y="3619500"/>
            <a:ext cx="26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76FC9"/>
                </a:solidFill>
                <a:latin typeface="Pretendard SemiBold"/>
              </a:rPr>
              <a:t>3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3340100"/>
            <a:ext cx="4152900" cy="1803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20000">
            <a:off x="10007600" y="6553200"/>
            <a:ext cx="1346200" cy="101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131800" y="3581400"/>
            <a:ext cx="4051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로그인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성공시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-'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어서와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처음이지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' alert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출력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-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이전에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있던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페이지로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이동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C1A06704-6A20-9E22-E4A5-0BF4F8B964C3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로그아웃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3416300"/>
            <a:ext cx="3746500" cy="901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0" y="3632200"/>
            <a:ext cx="3492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상단의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로그아웃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버튼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클릭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0" y="3340100"/>
            <a:ext cx="3911600" cy="97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17329" y="3606800"/>
            <a:ext cx="3251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로그아웃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확인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alert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출력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9400" y="3340100"/>
            <a:ext cx="4940300" cy="137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4711700"/>
            <a:ext cx="5448300" cy="1435100"/>
          </a:xfrm>
          <a:prstGeom prst="rect">
            <a:avLst/>
          </a:prstGeom>
          <a:effectLst>
            <a:outerShdw blurRad="20570" dist="132661" dir="2700000">
              <a:srgbClr val="9E9E9E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0" y="4711700"/>
            <a:ext cx="5118100" cy="1790700"/>
          </a:xfrm>
          <a:prstGeom prst="rect">
            <a:avLst/>
          </a:prstGeom>
          <a:effectLst>
            <a:outerShdw blurRad="31734" dist="164775" dir="2700000">
              <a:srgbClr val="9E9E9E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6400" y="4991100"/>
            <a:ext cx="4381500" cy="1181100"/>
          </a:xfrm>
          <a:prstGeom prst="rect">
            <a:avLst/>
          </a:prstGeom>
          <a:effectLst>
            <a:outerShdw blurRad="14036" dist="109584" dir="2700000">
              <a:srgbClr val="9E9E9E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900" y="6972300"/>
            <a:ext cx="5118100" cy="1778000"/>
          </a:xfrm>
          <a:prstGeom prst="rect">
            <a:avLst/>
          </a:prstGeom>
          <a:effectLst>
            <a:outerShdw blurRad="31570" dist="164348" dir="2700000">
              <a:srgbClr val="9E9E9E">
                <a:alpha val="5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13131800" y="3581400"/>
            <a:ext cx="46736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로그아웃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프로필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사진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-&gt;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회원가입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로그인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버튼으로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변경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" y="3606800"/>
            <a:ext cx="444500" cy="444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44600" y="3619500"/>
            <a:ext cx="20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76FC9"/>
                </a:solidFill>
                <a:latin typeface="Pretendard SemiBold"/>
              </a:rPr>
              <a:t>1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800" y="3606800"/>
            <a:ext cx="444500" cy="444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035800" y="3619500"/>
            <a:ext cx="20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76FC9"/>
                </a:solidFill>
                <a:latin typeface="Pretendard SemiBold"/>
              </a:rPr>
              <a:t>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1700" y="3606800"/>
            <a:ext cx="444500" cy="444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407900" y="3619500"/>
            <a:ext cx="26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76FC9"/>
                </a:solidFill>
                <a:latin typeface="Pretendard SemiBold"/>
              </a:rPr>
              <a:t>3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DA77E11C-0393-9179-F024-7C1999E29EF9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마이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페이지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3695700"/>
            <a:ext cx="1943100" cy="723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3835400"/>
            <a:ext cx="13208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유저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정보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3340100"/>
            <a:ext cx="9080500" cy="618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2900" y="5448300"/>
            <a:ext cx="2489200" cy="723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617700" y="5588000"/>
            <a:ext cx="1943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나의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문의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내역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0" y="8216900"/>
            <a:ext cx="19431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00" y="8928100"/>
            <a:ext cx="16256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320000">
            <a:off x="3784600" y="4152900"/>
            <a:ext cx="2006600" cy="10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8940000">
            <a:off x="4064000" y="8788400"/>
            <a:ext cx="10414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560000">
            <a:off x="12560300" y="6172200"/>
            <a:ext cx="1841500" cy="101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40000" y="8356600"/>
            <a:ext cx="13208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회원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탈퇴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045B6FC-EE74-7F6D-3FAD-E946F048881B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유저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정보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수정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100" y="4013200"/>
            <a:ext cx="8915400" cy="281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4013200"/>
            <a:ext cx="8991600" cy="284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2006600"/>
            <a:ext cx="4114800" cy="165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0" y="3200400"/>
            <a:ext cx="1409700" cy="774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588500" y="3378200"/>
            <a:ext cx="1143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수정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1409700"/>
            <a:ext cx="2349500" cy="105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452100" y="1485900"/>
            <a:ext cx="1612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수정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성공</a:t>
            </a:r>
            <a:r>
              <a:rPr lang="en-US" altLang="ko-KR" sz="2600" b="0" i="0" u="none" strike="noStrike" dirty="0">
                <a:solidFill>
                  <a:srgbClr val="076FC9"/>
                </a:solidFill>
                <a:ea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시</a:t>
            </a:r>
            <a:r>
              <a:rPr lang="en-US" altLang="ko-KR" sz="2600" b="0" i="0" u="none" strike="noStrike" dirty="0">
                <a:solidFill>
                  <a:srgbClr val="076FC9"/>
                </a:solidFill>
                <a:ea typeface="Pretendard SemiBold"/>
              </a:rPr>
              <a:t> 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alert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출력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7569200"/>
            <a:ext cx="2222500" cy="914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31900" y="7810500"/>
            <a:ext cx="18923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사진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미리보기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3200400"/>
            <a:ext cx="1409700" cy="77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96900" y="3378200"/>
            <a:ext cx="1143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수정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전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7797800"/>
            <a:ext cx="62611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00000">
            <a:off x="8915400" y="6845300"/>
            <a:ext cx="35941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7800000">
            <a:off x="12217400" y="2324100"/>
            <a:ext cx="11811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540000">
            <a:off x="1663700" y="6794500"/>
            <a:ext cx="1536700" cy="101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321800" y="8026400"/>
            <a:ext cx="58801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프로필사진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닉네임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전화번호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수정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가능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닉네임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전화번호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중복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불가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580E58F1-DB4A-05DB-7BB9-BDDCBAD9BCF4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5029200"/>
            <a:ext cx="7086600" cy="3606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비밀번호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변경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00" y="3302000"/>
            <a:ext cx="4381500" cy="138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48000" y="3517900"/>
            <a:ext cx="4406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비밀번호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변경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전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한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번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더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체크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700" y="3467100"/>
            <a:ext cx="3416300" cy="77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2400" y="4978400"/>
            <a:ext cx="6172200" cy="2540000"/>
          </a:xfrm>
          <a:prstGeom prst="rect">
            <a:avLst/>
          </a:prstGeom>
          <a:effectLst>
            <a:outerShdw blurRad="64409" dist="234746" dir="2700000">
              <a:srgbClr val="9E9E9E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0566400" y="3644900"/>
            <a:ext cx="3060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비밀번호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틀린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3B091320-C9D4-F37D-A035-28668206C1AA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619500"/>
            <a:ext cx="5956300" cy="534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비밀번호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변경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0" y="1562100"/>
            <a:ext cx="3784600" cy="77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600" y="5321300"/>
            <a:ext cx="6172200" cy="1600200"/>
          </a:xfrm>
          <a:prstGeom prst="rect">
            <a:avLst/>
          </a:prstGeom>
          <a:effectLst>
            <a:outerShdw blurRad="25509" dist="147731" dir="2700000">
              <a:srgbClr val="9E9E9E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0" y="2451100"/>
            <a:ext cx="6172200" cy="1790700"/>
          </a:xfrm>
          <a:prstGeom prst="rect">
            <a:avLst/>
          </a:prstGeom>
          <a:effectLst>
            <a:outerShdw blurRad="31893" dist="165186" dir="2700000">
              <a:srgbClr val="9E9E9E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0600" y="8077200"/>
            <a:ext cx="6172200" cy="1778000"/>
          </a:xfrm>
          <a:prstGeom prst="rect">
            <a:avLst/>
          </a:prstGeom>
          <a:effectLst>
            <a:outerShdw blurRad="31474" dist="164096" dir="2700000">
              <a:srgbClr val="9E9E9E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017000" y="1727200"/>
            <a:ext cx="34798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현재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비밀번호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틀린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00" y="4457700"/>
            <a:ext cx="6464300" cy="774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017000" y="4622800"/>
            <a:ext cx="61468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변경할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비밀번호와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비밀번호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확인이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다른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0" y="7086600"/>
            <a:ext cx="3784600" cy="774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017000" y="7251700"/>
            <a:ext cx="34798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비밀번호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변경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성공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C7F6752-95D4-C570-F2D7-5EAF3F5D2BFA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B10CE74-3CC6-ECDD-2F43-97E92411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69" y="3596463"/>
            <a:ext cx="14877901" cy="39195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76FC9"/>
                </a:solidFill>
                <a:ea typeface="SEBANG Gothic OTF Bold"/>
              </a:rPr>
              <a:t>나의 </a:t>
            </a:r>
            <a:r>
              <a:rPr lang="ko-KR" sz="5500" b="0" i="0" u="none" strike="noStrike" dirty="0">
                <a:solidFill>
                  <a:srgbClr val="076FC9"/>
                </a:solidFill>
                <a:ea typeface="SEBANG Gothic OTF Bold"/>
              </a:rPr>
              <a:t>문의</a:t>
            </a:r>
            <a:r>
              <a:rPr lang="en-US" sz="5500" b="0" i="0" u="none" strike="noStrike" dirty="0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 dirty="0">
                <a:solidFill>
                  <a:srgbClr val="076FC9"/>
                </a:solidFill>
                <a:ea typeface="SEBANG Gothic OTF Bold"/>
              </a:rPr>
              <a:t>내역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8140700"/>
            <a:ext cx="4229100" cy="128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46200" y="8343900"/>
            <a:ext cx="39370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600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관리자의 답변 </a:t>
            </a:r>
            <a:r>
              <a:rPr lang="ko-KR" altLang="en-US" sz="2600" b="0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여부에 따라 </a:t>
            </a:r>
            <a:r>
              <a:rPr lang="ko-KR" sz="2600" b="0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대기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/ </a:t>
            </a:r>
            <a:r>
              <a:rPr lang="ko-KR" sz="2600" b="0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완료로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구분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6600" y="2200984"/>
            <a:ext cx="2857500" cy="1206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043150" y="2346555"/>
            <a:ext cx="21844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오늘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쓴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글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: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시간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그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외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: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연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-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월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-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일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5380" y="8252637"/>
            <a:ext cx="42291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806243">
            <a:off x="15239024" y="4166330"/>
            <a:ext cx="1585183" cy="1074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0000">
            <a:off x="10573080" y="7465237"/>
            <a:ext cx="29337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760492">
            <a:off x="3166130" y="7735242"/>
            <a:ext cx="972536" cy="8741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341430" y="8430437"/>
            <a:ext cx="39370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제목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클릭</a:t>
            </a:r>
            <a:r>
              <a:rPr lang="en-US" altLang="ko-KR" sz="2600" b="0" i="0" u="none" strike="noStrike" dirty="0">
                <a:solidFill>
                  <a:srgbClr val="076FC9"/>
                </a:solidFill>
                <a:ea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시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해당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글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상세페이지로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이동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A54FFC59-F4AF-9E2A-2D25-918F4D9C6BCB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4864100"/>
            <a:ext cx="6172200" cy="3276600"/>
          </a:xfrm>
          <a:prstGeom prst="rect">
            <a:avLst/>
          </a:prstGeom>
          <a:effectLst>
            <a:outerShdw blurRad="106998" dist="302561" dir="2700000">
              <a:srgbClr val="9E9E9E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회원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탈퇴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302000"/>
            <a:ext cx="2794000" cy="128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64100" y="3505200"/>
            <a:ext cx="25527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클릭시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회원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탈퇴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모달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생성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3238500"/>
            <a:ext cx="3149600" cy="139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0" y="5168900"/>
            <a:ext cx="6172200" cy="1790700"/>
          </a:xfrm>
          <a:prstGeom prst="rect">
            <a:avLst/>
          </a:prstGeom>
          <a:effectLst>
            <a:outerShdw blurRad="31898" dist="165199" dir="2700000">
              <a:srgbClr val="9E9E9E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2844800"/>
            <a:ext cx="3670300" cy="172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0">
            <a:off x="12382500" y="4953000"/>
            <a:ext cx="1181100" cy="101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849100" y="3048000"/>
            <a:ext cx="34290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회원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탈퇴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성공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alert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출력</a:t>
            </a:r>
            <a:b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</a:b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-&gt;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메인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페이지로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이동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CF2EE0F-3912-8BDD-8D16-28BB4149DD74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4864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60500" y="2006600"/>
            <a:ext cx="45720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프로젝트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9200"/>
            <a:ext cx="114300" cy="49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73200" y="3759200"/>
            <a:ext cx="2324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76FC9"/>
                </a:solidFill>
                <a:ea typeface="Pretendard ExtraBold"/>
              </a:rPr>
              <a:t>주제</a:t>
            </a:r>
            <a:r>
              <a:rPr lang="en-US" sz="2800" b="0" i="0" u="none" strike="noStrike">
                <a:solidFill>
                  <a:srgbClr val="076FC9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76FC9"/>
                </a:solidFill>
                <a:ea typeface="Pretendard ExtraBold"/>
              </a:rPr>
              <a:t>선정</a:t>
            </a:r>
            <a:r>
              <a:rPr lang="en-US" sz="2800" b="0" i="0" u="none" strike="noStrike">
                <a:solidFill>
                  <a:srgbClr val="076FC9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76FC9"/>
                </a:solidFill>
                <a:ea typeface="Pretendard ExtraBold"/>
              </a:rPr>
              <a:t>배경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00" y="3759200"/>
            <a:ext cx="114300" cy="495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477500" y="3771900"/>
            <a:ext cx="154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76FC9"/>
                </a:solidFill>
                <a:ea typeface="Pretendard ExtraBold"/>
              </a:rPr>
              <a:t>기대</a:t>
            </a:r>
            <a:r>
              <a:rPr lang="en-US" sz="2800" b="0" i="0" u="none" strike="noStrike">
                <a:solidFill>
                  <a:srgbClr val="076FC9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76FC9"/>
                </a:solidFill>
                <a:ea typeface="Pretendard ExtraBold"/>
              </a:rPr>
              <a:t>효과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00" y="5981700"/>
            <a:ext cx="7277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00" y="7112000"/>
            <a:ext cx="7277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071100" y="5105400"/>
            <a:ext cx="647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76FC9"/>
                </a:solidFill>
                <a:latin typeface="Pretendard ExtraBold"/>
              </a:rPr>
              <a:t>1.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93400" y="7581900"/>
            <a:ext cx="6629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한국에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대한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관심도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향상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71100" y="6362700"/>
            <a:ext cx="774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76FC9"/>
                </a:solidFill>
                <a:latin typeface="Pretendard ExtraBold"/>
              </a:rPr>
              <a:t>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80700" y="6362700"/>
            <a:ext cx="544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404040"/>
                </a:solidFill>
                <a:ea typeface="Pretendard Regular"/>
              </a:rPr>
              <a:t>사용자 간의 교류를 통한 새로운 정보 획득</a:t>
            </a:r>
            <a:endParaRPr lang="ko-KR" sz="2400" b="0" i="0" u="none" strike="noStrike" dirty="0">
              <a:solidFill>
                <a:srgbClr val="404040"/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00" y="8382000"/>
            <a:ext cx="72771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071100" y="7543800"/>
            <a:ext cx="774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76FC9"/>
                </a:solidFill>
                <a:latin typeface="Pretendard ExtraBold"/>
              </a:rPr>
              <a:t>3.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42600" y="5118100"/>
            <a:ext cx="544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국내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여행에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대한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흥미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유발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3700" y="5118100"/>
            <a:ext cx="6629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물가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상승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(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제주도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등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)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으로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인한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해외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여행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증가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3700" y="6375400"/>
            <a:ext cx="6629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국내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여행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시장의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축소에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대한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안타까움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63700" y="7543800"/>
            <a:ext cx="6629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국내의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숨은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명소에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대해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알리고자</a:t>
            </a:r>
            <a:r>
              <a:rPr lang="en-US" sz="2400" b="0" i="0" u="none" strike="noStrike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404040"/>
                </a:solidFill>
                <a:ea typeface="Pretendard Regular"/>
              </a:rPr>
              <a:t>함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5994400"/>
            <a:ext cx="72771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7124700"/>
            <a:ext cx="72771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92200" y="5118100"/>
            <a:ext cx="647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76FC9"/>
                </a:solidFill>
                <a:latin typeface="Pretendard ExtraBold"/>
              </a:rPr>
              <a:t>1.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6800" y="6375400"/>
            <a:ext cx="774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76FC9"/>
                </a:solidFill>
                <a:latin typeface="Pretendard ExtraBold"/>
              </a:rPr>
              <a:t>2.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8394700"/>
            <a:ext cx="7277100" cy="25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66800" y="7556500"/>
            <a:ext cx="774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76FC9"/>
                </a:solidFill>
                <a:latin typeface="Pretendard ExtraBold"/>
              </a:rPr>
              <a:t>3.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3251200"/>
            <a:ext cx="7785100" cy="651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 dirty="0">
                <a:solidFill>
                  <a:srgbClr val="076FC9"/>
                </a:solidFill>
                <a:ea typeface="SEBANG Gothic OTF Bold"/>
              </a:rPr>
              <a:t>문의</a:t>
            </a:r>
            <a:r>
              <a:rPr lang="en-US" sz="5500" b="0" i="0" u="none" strike="noStrike" dirty="0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 dirty="0">
                <a:solidFill>
                  <a:srgbClr val="076FC9"/>
                </a:solidFill>
                <a:ea typeface="SEBANG Gothic OTF Bold"/>
              </a:rPr>
              <a:t>게시판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3441700"/>
            <a:ext cx="29718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06600" y="3632200"/>
            <a:ext cx="2628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공지글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관리자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설정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1700" y="2603500"/>
            <a:ext cx="2971800" cy="1244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66800" y="27813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작성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버튼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클릭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시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작성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페이지로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이동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4953000"/>
            <a:ext cx="3594100" cy="1244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50900" y="5143500"/>
            <a:ext cx="33147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관리자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답변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상태에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따라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대기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/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완료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구분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1700" y="4368800"/>
            <a:ext cx="2971800" cy="1244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385" y="7168237"/>
            <a:ext cx="3512457" cy="124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100000">
            <a:off x="12547600" y="3505200"/>
            <a:ext cx="11557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860000">
            <a:off x="11811000" y="5422900"/>
            <a:ext cx="19304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80000">
            <a:off x="12267545" y="7502245"/>
            <a:ext cx="1340983" cy="14695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8160000">
            <a:off x="4648200" y="4216400"/>
            <a:ext cx="12319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9000000">
            <a:off x="4165600" y="5943600"/>
            <a:ext cx="1663700" cy="101600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7E87D9DC-F898-21FF-EFFE-F1C4EEE03F88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20739105-D5E5-1D4F-94CA-E0F1D77B44D4}"/>
              </a:ext>
            </a:extLst>
          </p:cNvPr>
          <p:cNvSpPr txBox="1"/>
          <p:nvPr/>
        </p:nvSpPr>
        <p:spPr>
          <a:xfrm>
            <a:off x="13970000" y="4546600"/>
            <a:ext cx="21844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오늘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쓴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글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: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시간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그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외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: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연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-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월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-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일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A86185FB-A599-DDD6-90F2-90EACE1DED02}"/>
              </a:ext>
            </a:extLst>
          </p:cNvPr>
          <p:cNvSpPr txBox="1"/>
          <p:nvPr/>
        </p:nvSpPr>
        <p:spPr>
          <a:xfrm>
            <a:off x="13569043" y="7315880"/>
            <a:ext cx="34798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600" dirty="0">
                <a:solidFill>
                  <a:srgbClr val="076FC9"/>
                </a:solidFill>
                <a:ea typeface="Pretendard SemiBold"/>
              </a:rPr>
              <a:t>제목 클릭 시 </a:t>
            </a:r>
            <a:r>
              <a:rPr lang="ko-KR" altLang="en-US" sz="2600" b="0" i="0" u="none" strike="noStrike" dirty="0">
                <a:solidFill>
                  <a:srgbClr val="076FC9"/>
                </a:solidFill>
                <a:ea typeface="Pretendard SemiBold"/>
              </a:rPr>
              <a:t>상세 페이지 이동 및 조회수 </a:t>
            </a:r>
            <a:r>
              <a:rPr lang="en-US" altLang="ko-KR" sz="2600" b="0" i="0" u="none" strike="noStrike" dirty="0">
                <a:solidFill>
                  <a:srgbClr val="076FC9"/>
                </a:solidFill>
                <a:ea typeface="Pretendard SemiBold"/>
              </a:rPr>
              <a:t>1</a:t>
            </a:r>
            <a:r>
              <a:rPr lang="ko-KR" altLang="en-US" sz="2600" b="0" i="0" u="none" strike="noStrike" dirty="0">
                <a:solidFill>
                  <a:srgbClr val="076FC9"/>
                </a:solidFill>
                <a:ea typeface="Pretendard SemiBold"/>
              </a:rPr>
              <a:t>씩 증가</a:t>
            </a:r>
            <a:endParaRPr lang="ko-KR" sz="2600" b="0" i="0" u="none" strike="noStrike" dirty="0">
              <a:solidFill>
                <a:srgbClr val="076FC9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600" y="1701800"/>
            <a:ext cx="5689600" cy="1968500"/>
          </a:xfrm>
          <a:prstGeom prst="rect">
            <a:avLst/>
          </a:prstGeom>
          <a:effectLst>
            <a:outerShdw blurRad="38570" dist="181655" dir="2700000">
              <a:srgbClr val="9E9E9E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3822700"/>
            <a:ext cx="11023600" cy="575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 err="1">
                <a:solidFill>
                  <a:srgbClr val="076FC9"/>
                </a:solidFill>
                <a:ea typeface="SEBANG Gothic OTF Bold"/>
              </a:rPr>
              <a:t>문의</a:t>
            </a:r>
            <a:r>
              <a:rPr lang="ko-KR" sz="5500" b="0" i="0" u="none" strike="noStrike" dirty="0" err="1">
                <a:solidFill>
                  <a:srgbClr val="076FC9"/>
                </a:solidFill>
                <a:ea typeface="SEBANG Gothic OTF Bold"/>
              </a:rPr>
              <a:t>글</a:t>
            </a:r>
            <a:r>
              <a:rPr lang="en-US" sz="5500" b="0" i="0" u="none" strike="noStrike" dirty="0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 dirty="0">
                <a:solidFill>
                  <a:srgbClr val="076FC9"/>
                </a:solidFill>
                <a:ea typeface="SEBANG Gothic OTF Bold"/>
              </a:rPr>
              <a:t>작성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00" y="2006600"/>
            <a:ext cx="3390900" cy="673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747000" y="2133600"/>
            <a:ext cx="3022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로그인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여부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체크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4900" y="5930900"/>
            <a:ext cx="35052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00000">
            <a:off x="7239000" y="6248400"/>
            <a:ext cx="2781300" cy="10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85400" y="6057900"/>
            <a:ext cx="30226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파일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미리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보기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x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버튼으로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삭제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가능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EE72E2D5-C148-A3F2-DA91-F2F8C7C545AA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7D0EC8-2FE3-2A18-3179-44E08954A0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7566" y="3093745"/>
            <a:ext cx="1593983" cy="4622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3124200"/>
            <a:ext cx="10160000" cy="695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 err="1">
                <a:solidFill>
                  <a:srgbClr val="076FC9"/>
                </a:solidFill>
                <a:ea typeface="SEBANG Gothic OTF Bold"/>
              </a:rPr>
              <a:t>문의</a:t>
            </a:r>
            <a:r>
              <a:rPr lang="ko-KR" sz="5500" b="0" i="0" u="none" strike="noStrike" dirty="0" err="1">
                <a:solidFill>
                  <a:srgbClr val="076FC9"/>
                </a:solidFill>
                <a:ea typeface="SEBANG Gothic OTF Bold"/>
              </a:rPr>
              <a:t>글</a:t>
            </a:r>
            <a:r>
              <a:rPr lang="en-US" sz="5500" b="0" i="0" u="none" strike="noStrike" dirty="0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 dirty="0">
                <a:solidFill>
                  <a:srgbClr val="076FC9"/>
                </a:solidFill>
                <a:ea typeface="SEBANG Gothic OTF Bold"/>
              </a:rPr>
              <a:t>상세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100" y="3124200"/>
            <a:ext cx="10185400" cy="584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6146800"/>
            <a:ext cx="3810000" cy="901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12900" y="6388100"/>
            <a:ext cx="33147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관리자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답변이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있을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1900" y="1371600"/>
            <a:ext cx="3568700" cy="1181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6600" y="5143500"/>
            <a:ext cx="3213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8880000">
            <a:off x="11836400" y="2743200"/>
            <a:ext cx="889000" cy="10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40000">
            <a:off x="13042900" y="5397500"/>
            <a:ext cx="1714500" cy="10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7320000">
            <a:off x="2667000" y="8102600"/>
            <a:ext cx="2616200" cy="101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23500" y="1485900"/>
            <a:ext cx="33528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내가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작성한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글일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수정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삭제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버튼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생성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08200" y="5295900"/>
            <a:ext cx="30226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이미지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없을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디폴트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이미지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6A66C6D-0B4B-0644-CAA8-8EE49469B4F1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D6AB8E-9F6D-C264-1065-3721148276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100" y="2940734"/>
            <a:ext cx="1527283" cy="44291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933700"/>
            <a:ext cx="12230100" cy="680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 err="1">
                <a:solidFill>
                  <a:srgbClr val="076FC9"/>
                </a:solidFill>
                <a:ea typeface="SEBANG Gothic OTF Bold"/>
              </a:rPr>
              <a:t>문의</a:t>
            </a:r>
            <a:r>
              <a:rPr lang="ko-KR" sz="5500" b="0" i="0" u="none" strike="noStrike" dirty="0" err="1">
                <a:solidFill>
                  <a:srgbClr val="076FC9"/>
                </a:solidFill>
                <a:ea typeface="SEBANG Gothic OTF Bold"/>
              </a:rPr>
              <a:t>글</a:t>
            </a:r>
            <a:r>
              <a:rPr lang="en-US" sz="5500" b="0" i="0" u="none" strike="noStrike" dirty="0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 dirty="0">
                <a:solidFill>
                  <a:srgbClr val="076FC9"/>
                </a:solidFill>
                <a:ea typeface="SEBANG Gothic OTF Bold"/>
              </a:rPr>
              <a:t>수정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2527300"/>
            <a:ext cx="3378200" cy="838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91700" y="2730500"/>
            <a:ext cx="3022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파일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미리보기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가능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040000">
            <a:off x="10782300" y="3797300"/>
            <a:ext cx="1003300" cy="101600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F58FBB44-D2D0-A39C-62AD-1159623400A6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595E03-6E72-2E20-7810-DC01E62A3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937" y="2879677"/>
            <a:ext cx="1442810" cy="4184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 err="1">
                <a:solidFill>
                  <a:srgbClr val="076FC9"/>
                </a:solidFill>
                <a:ea typeface="SEBANG Gothic OTF Bold"/>
              </a:rPr>
              <a:t>문의</a:t>
            </a:r>
            <a:r>
              <a:rPr lang="ko-KR" sz="5500" b="0" i="0" u="none" strike="noStrike" dirty="0" err="1">
                <a:solidFill>
                  <a:srgbClr val="076FC9"/>
                </a:solidFill>
                <a:ea typeface="SEBANG Gothic OTF Bold"/>
              </a:rPr>
              <a:t>글</a:t>
            </a:r>
            <a:r>
              <a:rPr lang="en-US" sz="5500" b="0" i="0" u="none" strike="noStrike" dirty="0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 dirty="0">
                <a:solidFill>
                  <a:srgbClr val="076FC9"/>
                </a:solidFill>
                <a:ea typeface="SEBANG Gothic OTF Bold"/>
              </a:rPr>
              <a:t>수정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2006600"/>
            <a:ext cx="33782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933700"/>
            <a:ext cx="10807700" cy="695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16000" y="2209800"/>
            <a:ext cx="3022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수정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완료된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모습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BBEF156-1A6B-722C-2033-C2C8DBBEBF18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35ED61-EAE7-5C70-F272-5847B287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2933700"/>
            <a:ext cx="1264528" cy="36671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 err="1">
                <a:solidFill>
                  <a:srgbClr val="076FC9"/>
                </a:solidFill>
                <a:ea typeface="SEBANG Gothic OTF Bold"/>
              </a:rPr>
              <a:t>문의</a:t>
            </a:r>
            <a:r>
              <a:rPr lang="ko-KR" sz="5500" b="0" i="0" u="none" strike="noStrike" dirty="0" err="1">
                <a:solidFill>
                  <a:srgbClr val="076FC9"/>
                </a:solidFill>
                <a:ea typeface="SEBANG Gothic OTF Bold"/>
              </a:rPr>
              <a:t>글</a:t>
            </a:r>
            <a:r>
              <a:rPr lang="en-US" sz="5500" b="0" i="0" u="none" strike="noStrike" dirty="0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 dirty="0">
                <a:solidFill>
                  <a:srgbClr val="076FC9"/>
                </a:solidFill>
                <a:ea typeface="SEBANG Gothic OTF Bold"/>
              </a:rPr>
              <a:t>삭제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251200"/>
            <a:ext cx="22987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3670300"/>
            <a:ext cx="6172200" cy="2095500"/>
          </a:xfrm>
          <a:prstGeom prst="rect">
            <a:avLst/>
          </a:prstGeom>
          <a:effectLst>
            <a:outerShdw blurRad="43696" dist="193351" dir="2700000">
              <a:srgbClr val="9E9E9E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8200" y="3670300"/>
            <a:ext cx="6172200" cy="2095500"/>
          </a:xfrm>
          <a:prstGeom prst="rect">
            <a:avLst/>
          </a:prstGeom>
          <a:effectLst>
            <a:outerShdw blurRad="43696" dist="193351" dir="2700000">
              <a:srgbClr val="9E9E9E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16000" y="3454400"/>
            <a:ext cx="2032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삭제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alert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6629400"/>
            <a:ext cx="33782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00" y="7048500"/>
            <a:ext cx="1054100" cy="213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600" y="6629400"/>
            <a:ext cx="5181600" cy="275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6400" y="6629400"/>
            <a:ext cx="5410200" cy="299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7900" y="8001000"/>
            <a:ext cx="698500" cy="44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9500" y="7810500"/>
            <a:ext cx="965200" cy="609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65200" y="6832600"/>
            <a:ext cx="3022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437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번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삭제확인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185BF24-4569-A2AB-6DE4-440A126F7D9D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0" y="2933700"/>
            <a:ext cx="73152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60833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60579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리뷰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/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자유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게시판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3441700"/>
            <a:ext cx="29718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06600" y="3632200"/>
            <a:ext cx="2628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공지글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관리자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설정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0" y="8013700"/>
            <a:ext cx="2971800" cy="1244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830300" y="81915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작성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버튼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클릭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시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작성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페이지로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이동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8382000"/>
            <a:ext cx="2971800" cy="1244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73200" y="8559800"/>
            <a:ext cx="2628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제목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클릭시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상세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페이지로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이동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0" y="5448300"/>
            <a:ext cx="2971800" cy="124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9720000">
            <a:off x="4787900" y="3962400"/>
            <a:ext cx="11303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540000">
            <a:off x="4229100" y="8521700"/>
            <a:ext cx="23114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520000">
            <a:off x="12407900" y="9055100"/>
            <a:ext cx="14224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40000">
            <a:off x="11112500" y="6096000"/>
            <a:ext cx="25400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000" y="5397500"/>
            <a:ext cx="3568700" cy="121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440000">
            <a:off x="4457700" y="6032500"/>
            <a:ext cx="1435100" cy="101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66800" y="5588000"/>
            <a:ext cx="32512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자유게시판일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-&gt;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지역카테고리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사라짐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879E6428-BDFE-6A67-AD91-4EE389935781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D744D0E0-375C-BCD5-B0CE-6C3043635D8F}"/>
              </a:ext>
            </a:extLst>
          </p:cNvPr>
          <p:cNvSpPr txBox="1"/>
          <p:nvPr/>
        </p:nvSpPr>
        <p:spPr>
          <a:xfrm>
            <a:off x="14052550" y="5588000"/>
            <a:ext cx="21844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오늘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쓴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글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: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시간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그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외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: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연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-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월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-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일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600" y="1701800"/>
            <a:ext cx="5689600" cy="1968500"/>
          </a:xfrm>
          <a:prstGeom prst="rect">
            <a:avLst/>
          </a:prstGeom>
          <a:effectLst>
            <a:outerShdw blurRad="38570" dist="181655" dir="2700000">
              <a:srgbClr val="9E9E9E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게시글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작성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0" y="2006600"/>
            <a:ext cx="33909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900" y="3975100"/>
            <a:ext cx="11963400" cy="5549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747000" y="2133600"/>
            <a:ext cx="3022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로그인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여부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체크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6731000"/>
            <a:ext cx="2146300" cy="67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40000">
            <a:off x="7239000" y="6553200"/>
            <a:ext cx="1905000" cy="10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18600" y="6858000"/>
            <a:ext cx="1955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파일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미리보기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 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DBC1583-5AFB-612A-BBA6-447288E0D00B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E03FE11-01AE-1211-1F44-BFEFC5DC61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900" y="3040062"/>
            <a:ext cx="1825622" cy="35718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330700"/>
            <a:ext cx="143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게시글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작성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3327400"/>
            <a:ext cx="33909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73300" y="3454400"/>
            <a:ext cx="3022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리뷰게시판일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6769100"/>
            <a:ext cx="3390900" cy="673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73300" y="6896100"/>
            <a:ext cx="3022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자유게시판일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500" y="3060700"/>
            <a:ext cx="4406900" cy="76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560000">
            <a:off x="10655300" y="4381500"/>
            <a:ext cx="2794000" cy="10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00" y="7937500"/>
            <a:ext cx="14338300" cy="1143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52200" y="3238500"/>
            <a:ext cx="4089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유형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지역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,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별점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선택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영역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생성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1475EB8E-9ABD-AA88-705C-D58BECD40E1C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3771900"/>
            <a:ext cx="9512300" cy="422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8178800"/>
            <a:ext cx="9664700" cy="111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게시글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3276600"/>
            <a:ext cx="3390900" cy="673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04900" y="3403600"/>
            <a:ext cx="3022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리뷰게시판일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780000">
            <a:off x="7112000" y="3606800"/>
            <a:ext cx="20066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900" y="2933700"/>
            <a:ext cx="3390900" cy="673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83700" y="3060700"/>
            <a:ext cx="3022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선택된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카테고리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출력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98600" y="6197600"/>
            <a:ext cx="3213100" cy="118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0">
            <a:off x="13182600" y="6553200"/>
            <a:ext cx="1041400" cy="101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300200" y="6337300"/>
            <a:ext cx="30226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이미지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없을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디폴트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이미지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7848600"/>
            <a:ext cx="2552700" cy="1231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440000">
            <a:off x="3924300" y="8458200"/>
            <a:ext cx="6350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6300" y="4864100"/>
            <a:ext cx="9512300" cy="355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98600" y="8026400"/>
            <a:ext cx="2247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ko-KR" sz="2600" b="0" i="0" u="none" strike="noStrike" dirty="0">
                <a:solidFill>
                  <a:srgbClr val="076FC9"/>
                </a:solidFill>
                <a:ea typeface="Pretendard SemiBold"/>
              </a:rPr>
              <a:t>댓글</a:t>
            </a:r>
            <a:r>
              <a:rPr lang="en-US" altLang="ko-KR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altLang="ko-KR" sz="2600" b="0" i="0" u="none" strike="noStrike" dirty="0">
                <a:solidFill>
                  <a:srgbClr val="076FC9"/>
                </a:solidFill>
                <a:ea typeface="Pretendard SemiBold"/>
              </a:rPr>
              <a:t>작성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3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차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구현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예정</a:t>
            </a:r>
            <a:endParaRPr lang="en-US" sz="2600" b="0" i="0" u="none" strike="noStrike" dirty="0">
              <a:solidFill>
                <a:srgbClr val="076FC9"/>
              </a:solidFill>
              <a:latin typeface="Pretendard SemiBold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0C97652F-E8B4-6619-28B3-830DA854F9D1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86106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492500"/>
            <a:ext cx="7302500" cy="335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0" y="6159500"/>
            <a:ext cx="7467600" cy="304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100" y="2501900"/>
            <a:ext cx="6527800" cy="339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6692900"/>
            <a:ext cx="6680200" cy="2159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60500" y="2006600"/>
            <a:ext cx="76835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 dirty="0">
                <a:solidFill>
                  <a:srgbClr val="076FC9"/>
                </a:solidFill>
                <a:ea typeface="SEBANG Gothic OTF Bold"/>
              </a:rPr>
              <a:t>프로젝트</a:t>
            </a:r>
            <a:r>
              <a:rPr lang="en-US" sz="5500" b="0" i="0" u="none" strike="noStrike" dirty="0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 dirty="0">
                <a:solidFill>
                  <a:srgbClr val="076FC9"/>
                </a:solidFill>
                <a:ea typeface="SEBANG Gothic OTF Bold"/>
              </a:rPr>
              <a:t>소개</a:t>
            </a:r>
            <a:r>
              <a:rPr lang="en-US" altLang="ko-KR" sz="5500" b="0" i="0" u="none" strike="noStrike" dirty="0">
                <a:solidFill>
                  <a:srgbClr val="076FC9"/>
                </a:solidFill>
                <a:ea typeface="SEBANG Gothic OTF Bold"/>
              </a:rPr>
              <a:t> - </a:t>
            </a:r>
            <a:r>
              <a:rPr lang="ko-KR" altLang="en-US" sz="5500" b="0" i="0" u="none" strike="noStrike" dirty="0">
                <a:solidFill>
                  <a:srgbClr val="076FC9"/>
                </a:solidFill>
                <a:ea typeface="SEBANG Gothic OTF Bold"/>
              </a:rPr>
              <a:t>레퍼런스</a:t>
            </a:r>
            <a:endParaRPr lang="ko-KR" sz="5500" b="0" i="0" u="none" strike="noStrike" dirty="0">
              <a:solidFill>
                <a:srgbClr val="076FC9"/>
              </a:solidFill>
              <a:ea typeface="SEBANG Gothic OT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3657600"/>
            <a:ext cx="9474200" cy="417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8178800"/>
            <a:ext cx="9664700" cy="111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게시글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3276600"/>
            <a:ext cx="3390900" cy="673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04900" y="3403600"/>
            <a:ext cx="3022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자유게시판일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경우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440000">
            <a:off x="3924300" y="8458200"/>
            <a:ext cx="6350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200" y="4597400"/>
            <a:ext cx="9474200" cy="520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A264E7B7-6FD2-E799-D399-5163DE894B25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0C0288-CB56-265C-5B17-152DB39F16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7848600"/>
            <a:ext cx="2552700" cy="1231900"/>
          </a:xfrm>
          <a:prstGeom prst="rect">
            <a:avLst/>
          </a:prstGeom>
        </p:spPr>
      </p:pic>
      <p:sp>
        <p:nvSpPr>
          <p:cNvPr id="17" name="TextBox 18">
            <a:extLst>
              <a:ext uri="{FF2B5EF4-FFF2-40B4-BE49-F238E27FC236}">
                <a16:creationId xmlns:a16="http://schemas.microsoft.com/office/drawing/2014/main" id="{D170D995-D2EE-A80C-30B9-1F441D69247A}"/>
              </a:ext>
            </a:extLst>
          </p:cNvPr>
          <p:cNvSpPr txBox="1"/>
          <p:nvPr/>
        </p:nvSpPr>
        <p:spPr>
          <a:xfrm>
            <a:off x="1498600" y="8026400"/>
            <a:ext cx="2247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ko-KR" altLang="ko-KR" sz="2600" b="0" i="0" u="none" strike="noStrike" dirty="0">
                <a:solidFill>
                  <a:srgbClr val="076FC9"/>
                </a:solidFill>
                <a:ea typeface="Pretendard SemiBold"/>
              </a:rPr>
              <a:t>댓글</a:t>
            </a:r>
            <a:r>
              <a:rPr lang="en-US" altLang="ko-KR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altLang="ko-KR" sz="2600" b="0" i="0" u="none" strike="noStrike" dirty="0">
                <a:solidFill>
                  <a:srgbClr val="076FC9"/>
                </a:solidFill>
                <a:ea typeface="Pretendard SemiBold"/>
              </a:rPr>
              <a:t>작성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3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차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구현</a:t>
            </a:r>
            <a:r>
              <a:rPr lang="en-US" sz="26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예정</a:t>
            </a:r>
            <a:endParaRPr lang="en-US" sz="2600" b="0" i="0" u="none" strike="noStrike" dirty="0">
              <a:solidFill>
                <a:srgbClr val="076FC9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3276600"/>
            <a:ext cx="10985500" cy="659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게시글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수정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200" y="2527300"/>
            <a:ext cx="24892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200000">
            <a:off x="10579100" y="2336800"/>
            <a:ext cx="1600200" cy="10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6600" y="1536700"/>
            <a:ext cx="4749800" cy="1447800"/>
          </a:xfrm>
          <a:prstGeom prst="rect">
            <a:avLst/>
          </a:prstGeom>
          <a:effectLst>
            <a:outerShdw blurRad="20845" dist="133545" dir="2700000">
              <a:srgbClr val="9E9E9E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0500" y="6235700"/>
            <a:ext cx="35052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00000">
            <a:off x="11087100" y="6299200"/>
            <a:ext cx="1930400" cy="10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550400" y="2654300"/>
            <a:ext cx="20701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수정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확인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alert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31800" y="6400800"/>
            <a:ext cx="3009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파일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미리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보기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x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버튼으로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삭제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가능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9AE69D77-3E99-296B-3C72-CA5EBC4B3812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388C725F-D961-25B3-3A6C-FC36A60840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600" y="3276600"/>
            <a:ext cx="2438400" cy="673100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646A7EF2-73A5-5AA1-35D9-EB19D4BAAE8E}"/>
              </a:ext>
            </a:extLst>
          </p:cNvPr>
          <p:cNvSpPr txBox="1"/>
          <p:nvPr/>
        </p:nvSpPr>
        <p:spPr>
          <a:xfrm>
            <a:off x="2057400" y="3403600"/>
            <a:ext cx="20701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600" dirty="0">
                <a:solidFill>
                  <a:srgbClr val="076FC9"/>
                </a:solidFill>
                <a:ea typeface="Pretendard SemiBold"/>
              </a:rPr>
              <a:t>리뷰</a:t>
            </a:r>
            <a:r>
              <a:rPr lang="ko-KR" sz="2600" b="0" i="0" u="none" strike="noStrike" dirty="0">
                <a:solidFill>
                  <a:srgbClr val="076FC9"/>
                </a:solidFill>
                <a:ea typeface="Pretendard SemiBold"/>
              </a:rPr>
              <a:t>게시판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3581400"/>
            <a:ext cx="11747500" cy="538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게시글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수정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2400" y="2717800"/>
            <a:ext cx="24892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0" y="4902200"/>
            <a:ext cx="117475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236700" y="2857500"/>
            <a:ext cx="22352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수정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완료된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모습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62246-B00C-E8EC-C742-482B63E1DE06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130800" cy="88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03300" y="2006600"/>
            <a:ext cx="5105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게시글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삭제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251200"/>
            <a:ext cx="22987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3670300"/>
            <a:ext cx="6172200" cy="2095500"/>
          </a:xfrm>
          <a:prstGeom prst="rect">
            <a:avLst/>
          </a:prstGeom>
          <a:effectLst>
            <a:outerShdw blurRad="43696" dist="193351" dir="2700000">
              <a:srgbClr val="9E9E9E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8200" y="3670300"/>
            <a:ext cx="6172200" cy="2095500"/>
          </a:xfrm>
          <a:prstGeom prst="rect">
            <a:avLst/>
          </a:prstGeom>
          <a:effectLst>
            <a:outerShdw blurRad="43696" dist="193351" dir="2700000">
              <a:srgbClr val="9E9E9E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16000" y="3454400"/>
            <a:ext cx="2032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삭제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alert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6629400"/>
            <a:ext cx="27432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4700" y="8128000"/>
            <a:ext cx="698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0800" y="6972300"/>
            <a:ext cx="5194300" cy="2298700"/>
          </a:xfrm>
          <a:prstGeom prst="rect">
            <a:avLst/>
          </a:prstGeom>
          <a:effectLst>
            <a:outerShdw blurRad="52812" dist="212564" dir="2700000">
              <a:srgbClr val="9E9E9E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0500" y="7772400"/>
            <a:ext cx="9652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800" y="7112000"/>
            <a:ext cx="5181600" cy="2209800"/>
          </a:xfrm>
          <a:prstGeom prst="rect">
            <a:avLst/>
          </a:prstGeom>
          <a:effectLst>
            <a:outerShdw blurRad="48452" dist="203601" dir="2700000">
              <a:srgbClr val="9E9E9E">
                <a:alpha val="5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1041400" y="6858000"/>
            <a:ext cx="22225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460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번</a:t>
            </a:r>
            <a:r>
              <a:rPr lang="en-US" sz="26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076FC9"/>
                </a:solidFill>
                <a:ea typeface="Pretendard SemiBold"/>
              </a:rPr>
              <a:t>삭제확인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900344EB-94EC-3430-F800-EEAFFC6806A6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 dirty="0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378700"/>
            <a:ext cx="59182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248900" y="5219700"/>
            <a:ext cx="11290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548100" y="317500"/>
            <a:ext cx="749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endParaRPr lang="en-US" sz="2200" b="0" i="0" u="none" strike="noStrike" dirty="0">
              <a:solidFill>
                <a:srgbClr val="076FC9"/>
              </a:solidFill>
              <a:latin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60500" y="7378700"/>
            <a:ext cx="50419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자체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평가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의견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5118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60500" y="2006600"/>
            <a:ext cx="46736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자체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평가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의견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695700"/>
            <a:ext cx="7835900" cy="264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340100"/>
            <a:ext cx="1866900" cy="723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16100" y="3467100"/>
            <a:ext cx="1282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윤종승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4902200"/>
            <a:ext cx="31369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1D1C1D"/>
                </a:solidFill>
                <a:latin typeface="Pretendard Regular" panose="020B0600000101010101" charset="-127"/>
                <a:ea typeface="Pretendard Regular" panose="020B0600000101010101" charset="-127"/>
              </a:rPr>
              <a:t>A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pi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를 사용함으로써 </a:t>
            </a:r>
            <a:r>
              <a:rPr lang="en-US" altLang="ko-KR" sz="2400" dirty="0">
                <a:solidFill>
                  <a:srgbClr val="1D1C1D"/>
                </a:solidFill>
                <a:latin typeface="Pretendard Regular" panose="020B0600000101010101" charset="-127"/>
                <a:ea typeface="Pretendard Regular" panose="020B0600000101010101" charset="-127"/>
              </a:rPr>
              <a:t>A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pi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사용법을 익혔던 점이 좋았습니다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sz="2400" b="0" i="0" u="none" strike="noStrike" dirty="0">
              <a:solidFill>
                <a:srgbClr val="40404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98600" y="4267200"/>
            <a:ext cx="3467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좋았던</a:t>
            </a:r>
            <a:r>
              <a:rPr lang="en-US" sz="2400" b="1" i="0" u="none" strike="noStrike">
                <a:solidFill>
                  <a:srgbClr val="076FC9"/>
                </a:solidFill>
                <a:latin typeface="Pretendard ExtraBold"/>
              </a:rPr>
              <a:t> </a:t>
            </a: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76800" y="4279900"/>
            <a:ext cx="3467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아쉬운</a:t>
            </a:r>
            <a:r>
              <a:rPr lang="en-US" sz="2400" b="1" i="0" u="none" strike="noStrike">
                <a:solidFill>
                  <a:srgbClr val="076FC9"/>
                </a:solidFill>
                <a:latin typeface="Pretendard ExtraBold"/>
              </a:rPr>
              <a:t> </a:t>
            </a: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41900" y="4902200"/>
            <a:ext cx="31369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3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정확히 코드를 이해하지 못하고 사용하는 경우가 많아 아쉬웠습니다</a:t>
            </a:r>
            <a:r>
              <a:rPr lang="en-US" altLang="ko-KR" sz="23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sz="2300" b="0" i="0" u="none" strike="noStrike" dirty="0">
              <a:solidFill>
                <a:srgbClr val="40404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6921500"/>
            <a:ext cx="7835900" cy="264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6565900"/>
            <a:ext cx="1866900" cy="723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16100" y="6692900"/>
            <a:ext cx="1282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김지민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63700" y="8128000"/>
            <a:ext cx="31369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404040"/>
                </a:solidFill>
                <a:latin typeface="Pretendard Regular"/>
              </a:rPr>
              <a:t>Kakao Map Api </a:t>
            </a:r>
            <a:r>
              <a:rPr lang="ko-KR" sz="2400" b="0" i="0" u="none" strike="noStrike" dirty="0">
                <a:solidFill>
                  <a:srgbClr val="404040"/>
                </a:solidFill>
                <a:ea typeface="Pretendard Regular"/>
              </a:rPr>
              <a:t>등</a:t>
            </a:r>
            <a:r>
              <a:rPr lang="en-US" sz="2400" b="0" i="0" u="none" strike="noStrike" dirty="0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404040"/>
                </a:solidFill>
                <a:ea typeface="Pretendard Regular"/>
              </a:rPr>
              <a:t>수업시간에</a:t>
            </a:r>
            <a:r>
              <a:rPr lang="en-US" sz="2400" b="0" i="0" u="none" strike="noStrike" dirty="0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404040"/>
                </a:solidFill>
                <a:ea typeface="Pretendard Regular"/>
              </a:rPr>
              <a:t>배우지</a:t>
            </a:r>
            <a:r>
              <a:rPr lang="en-US" sz="2400" b="0" i="0" u="none" strike="noStrike" dirty="0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404040"/>
                </a:solidFill>
                <a:ea typeface="Pretendard Regular"/>
              </a:rPr>
              <a:t>못했던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404040"/>
                </a:solidFill>
                <a:ea typeface="Pretendard Regular"/>
              </a:rPr>
              <a:t>새로운</a:t>
            </a:r>
            <a:r>
              <a:rPr lang="en-US" sz="2400" b="0" i="0" u="none" strike="noStrike" dirty="0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404040"/>
                </a:solidFill>
                <a:ea typeface="Pretendard Regular"/>
              </a:rPr>
              <a:t>기능</a:t>
            </a:r>
            <a:r>
              <a:rPr lang="en-US" sz="2400" b="0" i="0" u="none" strike="noStrike" dirty="0">
                <a:solidFill>
                  <a:srgbClr val="404040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404040"/>
                </a:solidFill>
                <a:ea typeface="Pretendard Regular"/>
              </a:rPr>
              <a:t>사용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8600" y="7493000"/>
            <a:ext cx="3467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좋았던</a:t>
            </a:r>
            <a:r>
              <a:rPr lang="en-US" sz="2400" b="1" i="0" u="none" strike="noStrike">
                <a:solidFill>
                  <a:srgbClr val="076FC9"/>
                </a:solidFill>
                <a:latin typeface="Pretendard ExtraBold"/>
              </a:rPr>
              <a:t> </a:t>
            </a: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6800" y="7505700"/>
            <a:ext cx="3467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아쉬운</a:t>
            </a:r>
            <a:r>
              <a:rPr lang="en-US" sz="2400" b="1" i="0" u="none" strike="noStrike">
                <a:solidFill>
                  <a:srgbClr val="076FC9"/>
                </a:solidFill>
                <a:latin typeface="Pretendard ExtraBold"/>
              </a:rPr>
              <a:t> </a:t>
            </a: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41900" y="8128000"/>
            <a:ext cx="31369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원하는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정보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호출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Api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없음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예쁘게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사이트를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꾸밀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있는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</a:t>
            </a:r>
            <a:r>
              <a:rPr 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감각</a:t>
            </a:r>
            <a:r>
              <a:rPr lang="ko-KR" alt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</a:t>
            </a:r>
            <a:r>
              <a:rPr lang="en-US" altLang="ko-KR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100" b="0" i="0" u="none" strike="noStrike" dirty="0">
                <a:solidFill>
                  <a:srgbClr val="40404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없었던 점</a:t>
            </a:r>
            <a:endParaRPr lang="ko-KR" sz="2100" b="0" i="0" u="none" strike="noStrike" dirty="0">
              <a:solidFill>
                <a:srgbClr val="40404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3695700"/>
            <a:ext cx="7835900" cy="264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00" y="3340100"/>
            <a:ext cx="1866900" cy="723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287000" y="3467100"/>
            <a:ext cx="1282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김민주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34600" y="4902200"/>
            <a:ext cx="31369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선생님과 팀원들의 도움으로 기능을 차근히 </a:t>
            </a:r>
            <a:r>
              <a:rPr lang="ko-KR" altLang="en-US" sz="2000" b="0" i="0" dirty="0" err="1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해나갈</a:t>
            </a:r>
            <a:r>
              <a:rPr lang="ko-KR" altLang="en-US" sz="20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수 있게 배려 받아 </a:t>
            </a:r>
            <a:r>
              <a:rPr lang="ko-KR" altLang="en-US" sz="2000" b="0" i="0" dirty="0" err="1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어떻게든</a:t>
            </a:r>
            <a:endParaRPr lang="en-US" altLang="ko-KR" sz="2000" dirty="0">
              <a:solidFill>
                <a:srgbClr val="1D1C1D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화면에 출력된 것</a:t>
            </a:r>
            <a:endParaRPr lang="ko-KR" sz="2000" b="0" i="0" u="none" strike="noStrike" dirty="0">
              <a:solidFill>
                <a:srgbClr val="40404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969500" y="4267200"/>
            <a:ext cx="3467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좋았던</a:t>
            </a:r>
            <a:r>
              <a:rPr lang="en-US" sz="2400" b="1" i="0" u="none" strike="noStrike">
                <a:solidFill>
                  <a:srgbClr val="076FC9"/>
                </a:solidFill>
                <a:latin typeface="Pretendard ExtraBold"/>
              </a:rPr>
              <a:t> </a:t>
            </a: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47700" y="4279900"/>
            <a:ext cx="3467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아쉬운</a:t>
            </a:r>
            <a:r>
              <a:rPr lang="en-US" sz="2400" b="1" i="0" u="none" strike="noStrike">
                <a:solidFill>
                  <a:srgbClr val="076FC9"/>
                </a:solidFill>
                <a:latin typeface="Pretendard ExtraBold"/>
              </a:rPr>
              <a:t> </a:t>
            </a: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12800" y="4902200"/>
            <a:ext cx="31369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기능 이해와 활용 방법에 대한 지식적 한계로 계획했던 기능 구현을 완벽히</a:t>
            </a:r>
            <a:endParaRPr lang="en-US" altLang="ko-KR" sz="2100" b="0" i="0" dirty="0">
              <a:solidFill>
                <a:srgbClr val="1D1C1D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1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수행하지 못한 것</a:t>
            </a:r>
            <a:endParaRPr lang="ko-KR" sz="2100" b="0" i="0" u="none" strike="noStrike" dirty="0">
              <a:solidFill>
                <a:srgbClr val="40404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6921500"/>
            <a:ext cx="7835900" cy="2641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00" y="6565900"/>
            <a:ext cx="1866900" cy="7239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287000" y="6692900"/>
            <a:ext cx="1282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이경진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34600" y="8128000"/>
            <a:ext cx="31369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설계를 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50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번 정도 엎으면서 결국에는 완성했다는 점</a:t>
            </a:r>
            <a:endParaRPr lang="ko-KR" sz="2400" b="0" i="0" u="none" strike="noStrike" dirty="0">
              <a:solidFill>
                <a:srgbClr val="40404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969500" y="7493000"/>
            <a:ext cx="3467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좋았던</a:t>
            </a:r>
            <a:r>
              <a:rPr lang="en-US" sz="2400" b="1" i="0" u="none" strike="noStrike">
                <a:solidFill>
                  <a:srgbClr val="076FC9"/>
                </a:solidFill>
                <a:latin typeface="Pretendard ExtraBold"/>
              </a:rPr>
              <a:t> </a:t>
            </a: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47700" y="7505700"/>
            <a:ext cx="3467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아쉬운</a:t>
            </a:r>
            <a:r>
              <a:rPr lang="en-US" sz="2400" b="1" i="0" u="none" strike="noStrike">
                <a:solidFill>
                  <a:srgbClr val="076FC9"/>
                </a:solidFill>
                <a:latin typeface="Pretendard ExtraBold"/>
              </a:rPr>
              <a:t> </a:t>
            </a:r>
            <a:r>
              <a:rPr lang="ko-KR" sz="2400" b="1" i="0" u="none" strike="noStrike">
                <a:solidFill>
                  <a:srgbClr val="076FC9"/>
                </a:solidFill>
                <a:ea typeface="Pretendard ExtraBold"/>
              </a:rPr>
              <a:t>점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12800" y="8128000"/>
            <a:ext cx="31369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이메일 인증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소셜 로그인 기능을 시간 부족으로</a:t>
            </a:r>
            <a:endParaRPr lang="en-US" altLang="ko-KR" sz="2400" b="0" i="0" dirty="0">
              <a:solidFill>
                <a:srgbClr val="1D1C1D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넣지 못 한 점</a:t>
            </a:r>
            <a:endParaRPr lang="ko-KR" sz="2400" b="0" i="0" u="none" strike="noStrike" dirty="0">
              <a:solidFill>
                <a:srgbClr val="40404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4699000"/>
            <a:ext cx="59182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654800" y="4686300"/>
            <a:ext cx="50419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QnA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8255000"/>
            <a:ext cx="6553200" cy="2209800"/>
          </a:xfrm>
          <a:prstGeom prst="rect">
            <a:avLst/>
          </a:prstGeom>
          <a:effectLst>
            <a:outerShdw blurRad="102794" dist="101719" dir="15780000">
              <a:srgbClr val="000000">
                <a:alpha val="11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50000" y="-88900"/>
            <a:ext cx="11938000" cy="2882900"/>
          </a:xfrm>
          <a:prstGeom prst="rect">
            <a:avLst/>
          </a:prstGeom>
          <a:effectLst>
            <a:outerShdw blurRad="237030" dist="132794" dir="15540000">
              <a:srgbClr val="000000">
                <a:alpha val="1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2832100" y="4241800"/>
            <a:ext cx="126238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800" b="1" i="0" u="none" strike="noStrike">
                <a:solidFill>
                  <a:srgbClr val="076FC9"/>
                </a:solidFill>
                <a:ea typeface="SEBANG Gothic OTF Bold"/>
              </a:rPr>
              <a:t>내</a:t>
            </a:r>
            <a:r>
              <a:rPr lang="en-US" sz="10800" b="1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10800" b="1" i="0" u="none" strike="noStrike">
                <a:solidFill>
                  <a:srgbClr val="076FC9"/>
                </a:solidFill>
                <a:ea typeface="SEBANG Gothic OTF Bold"/>
              </a:rPr>
              <a:t>감</a:t>
            </a:r>
            <a:r>
              <a:rPr lang="en-US" sz="10800" b="1" i="0" u="none" strike="noStrike">
                <a:solidFill>
                  <a:srgbClr val="076FC9"/>
                </a:solidFill>
                <a:latin typeface="SEBANG Gothic OTF Bold"/>
              </a:rPr>
              <a:t>! </a:t>
            </a:r>
            <a:r>
              <a:rPr lang="ko-KR" sz="10800" b="1" i="0" u="none" strike="noStrike">
                <a:solidFill>
                  <a:srgbClr val="076FC9"/>
                </a:solidFill>
                <a:ea typeface="SEBANG Gothic OTF Bold"/>
              </a:rPr>
              <a:t>니</a:t>
            </a:r>
            <a:r>
              <a:rPr lang="en-US" sz="10800" b="1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10800" b="1" i="0" u="none" strike="noStrike">
                <a:solidFill>
                  <a:srgbClr val="076FC9"/>
                </a:solidFill>
                <a:ea typeface="SEBANG Gothic OTF Bold"/>
              </a:rPr>
              <a:t>감</a:t>
            </a:r>
            <a:r>
              <a:rPr lang="en-US" sz="10800" b="1" i="0" u="none" strike="noStrike">
                <a:solidFill>
                  <a:srgbClr val="076FC9"/>
                </a:solidFill>
                <a:latin typeface="SEBANG Gothic OTF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59600" y="6134100"/>
            <a:ext cx="4356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>
                <a:solidFill>
                  <a:srgbClr val="076FC9"/>
                </a:solidFill>
                <a:ea typeface="Pretendard SemiBold"/>
              </a:rPr>
              <a:t>감사합니다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00">
            <a:off x="11480800" y="1460500"/>
            <a:ext cx="275590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43561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7645400"/>
            <a:ext cx="13208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7442200"/>
            <a:ext cx="14859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300" y="5765800"/>
            <a:ext cx="21082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800" y="5613400"/>
            <a:ext cx="1778000" cy="144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4700" y="3619500"/>
            <a:ext cx="14732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0" y="3530600"/>
            <a:ext cx="1739900" cy="173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800" y="3517900"/>
            <a:ext cx="1257300" cy="179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2400" y="3441700"/>
            <a:ext cx="1790700" cy="186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31600" y="5448300"/>
            <a:ext cx="1943100" cy="194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81200" y="7239000"/>
            <a:ext cx="2260600" cy="1701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03300" y="2006600"/>
            <a:ext cx="44069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개발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환경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96900" y="5270500"/>
            <a:ext cx="1816100" cy="181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11000" y="3670300"/>
            <a:ext cx="1422400" cy="142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47500" y="7150100"/>
            <a:ext cx="1727200" cy="1727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74700" y="7048500"/>
            <a:ext cx="1739900" cy="173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24100" y="3619500"/>
            <a:ext cx="1574800" cy="1409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28900" y="5626100"/>
            <a:ext cx="1422400" cy="1422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72400" y="4762500"/>
            <a:ext cx="2730500" cy="762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7200" y="5753100"/>
            <a:ext cx="21209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378700"/>
            <a:ext cx="6832600" cy="88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248900" y="5219700"/>
            <a:ext cx="112903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60500" y="7378700"/>
            <a:ext cx="59055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프로젝트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수행</a:t>
            </a:r>
            <a:r>
              <a:rPr lang="en-US" sz="5500" b="0" i="0" u="none" strike="noStrike">
                <a:solidFill>
                  <a:srgbClr val="076FC9"/>
                </a:solidFill>
                <a:latin typeface="SEBANG Gothic OTF Bold"/>
              </a:rPr>
              <a:t> </a:t>
            </a: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절차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5943600" cy="889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60500" y="2006600"/>
            <a:ext cx="50165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>
                <a:solidFill>
                  <a:srgbClr val="076FC9"/>
                </a:solidFill>
                <a:ea typeface="SEBANG Gothic OTF Bold"/>
              </a:rPr>
              <a:t>요구사항명세서</a:t>
            </a:r>
            <a:endParaRPr lang="ko-KR" sz="5500" b="0" i="0" u="none" strike="noStrike" dirty="0">
              <a:solidFill>
                <a:srgbClr val="076FC9"/>
              </a:solidFill>
              <a:ea typeface="SEBANG Gothic OT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AC0D41-5114-705D-4480-BCCAD8685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71" y="3238500"/>
            <a:ext cx="5401429" cy="65922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457FC2-C51B-AABF-22A1-B978B036F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486703"/>
            <a:ext cx="5344271" cy="66398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C549D4-CAE4-CAE6-013E-C68AB5D10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711" y="2324100"/>
            <a:ext cx="5363323" cy="63826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FD8014-E170-16F0-6269-636C841E4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3267635"/>
            <a:ext cx="5353797" cy="66874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A58481-ACF2-ADC1-9296-D175875043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0545" y="1409700"/>
            <a:ext cx="5334744" cy="66112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813E7-A155-6BD1-8A84-75B08DB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0A5CF5-9CB5-821F-EF4F-4BF51496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952500"/>
            <a:ext cx="191008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C10975-A3B8-90B8-8BFB-92D943010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6600"/>
            <a:ext cx="3924300" cy="889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948AA23-9D51-3283-EE43-D3F6B96E6D2D}"/>
              </a:ext>
            </a:extLst>
          </p:cNvPr>
          <p:cNvSpPr txBox="1"/>
          <p:nvPr/>
        </p:nvSpPr>
        <p:spPr>
          <a:xfrm>
            <a:off x="1460500" y="2006600"/>
            <a:ext cx="29845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76FC9"/>
                </a:solidFill>
                <a:ea typeface="SEBANG Gothic OTF Bold"/>
              </a:rPr>
              <a:t>간트차트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3D05034-B07A-547C-CD22-76BCD54F9203}"/>
              </a:ext>
            </a:extLst>
          </p:cNvPr>
          <p:cNvSpPr txBox="1"/>
          <p:nvPr/>
        </p:nvSpPr>
        <p:spPr>
          <a:xfrm>
            <a:off x="990600" y="317500"/>
            <a:ext cx="323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내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!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니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76FC9"/>
                </a:solidFill>
                <a:ea typeface="Pretendard SemiBold"/>
              </a:rPr>
              <a:t>감</a:t>
            </a:r>
            <a:r>
              <a:rPr lang="en-US" sz="2200" b="0" i="0" u="none" strike="noStrike">
                <a:solidFill>
                  <a:srgbClr val="076FC9"/>
                </a:solidFill>
                <a:latin typeface="Pretendard SemiBold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D4010-1746-9DA0-0ECE-287FE7FE9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14500"/>
            <a:ext cx="6612493" cy="78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1142</Words>
  <Application>Microsoft Office PowerPoint</Application>
  <PresentationFormat>사용자 지정</PresentationFormat>
  <Paragraphs>324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Pretendard Regular</vt:lpstr>
      <vt:lpstr>SEBANG Gothic OTF Bold</vt:lpstr>
      <vt:lpstr>Pretendard ExtraBold</vt:lpstr>
      <vt:lpstr>Calibri</vt:lpstr>
      <vt:lpstr>Arial</vt:lpstr>
      <vt:lpstr>Pretendard Medium</vt:lpstr>
      <vt:lpstr>Pretendard Bold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42</cp:revision>
  <dcterms:created xsi:type="dcterms:W3CDTF">2006-08-16T00:00:00Z</dcterms:created>
  <dcterms:modified xsi:type="dcterms:W3CDTF">2025-01-08T09:09:53Z</dcterms:modified>
</cp:coreProperties>
</file>